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9057" y="567195"/>
            <a:ext cx="5965190" cy="358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80477" y="1570962"/>
            <a:ext cx="10031095" cy="176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https://www.afrc.af.mil/About-Us/IMA-Strategic-Review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118577" y="1570962"/>
          <a:ext cx="10031095" cy="1763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9310"/>
                <a:gridCol w="829310"/>
                <a:gridCol w="829309"/>
                <a:gridCol w="829310"/>
                <a:gridCol w="829310"/>
                <a:gridCol w="829310"/>
                <a:gridCol w="829310"/>
                <a:gridCol w="829309"/>
                <a:gridCol w="829309"/>
                <a:gridCol w="829309"/>
                <a:gridCol w="829309"/>
                <a:gridCol w="829309"/>
              </a:tblGrid>
              <a:tr h="238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JAN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R w="6350">
                      <a:solidFill>
                        <a:srgbClr val="ADADA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FEB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MAR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APR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MAY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JUN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JUL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AUG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SEP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OCT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NOV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DEC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ADADAD"/>
                      </a:solidFill>
                      <a:prstDash val="solid"/>
                    </a:lnL>
                  </a:tcPr>
                </a:tc>
              </a:tr>
              <a:tr h="30988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26364" marR="11811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Check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Medical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Readiness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(IMR)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Note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due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dates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80645" marR="71120" indent="63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Review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SGLI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designations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befeficiaries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Q2 </a:t>
                      </a:r>
                      <a:r>
                        <a:rPr dirty="0" sz="700" spc="-20" b="1">
                          <a:latin typeface="Arial"/>
                          <a:cs typeface="Arial"/>
                        </a:rPr>
                        <a:t>vIRO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88265" marR="79375" indent="-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Uniform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Check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Order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items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enlisted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Officers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receive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allowance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77800" marR="168910" indent="254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Submit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participation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waivers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FY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April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76530" marR="165100" indent="-571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Request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Orders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FY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NLT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May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99390" marR="192405" indent="-635">
                        <a:lnSpc>
                          <a:spcPct val="100000"/>
                        </a:lnSpc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Annual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TASKORD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Read/sign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Q3 </a:t>
                      </a:r>
                      <a:r>
                        <a:rPr dirty="0" sz="700" spc="-20" b="1">
                          <a:latin typeface="Arial"/>
                          <a:cs typeface="Arial"/>
                        </a:rPr>
                        <a:t>vIRO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95885" marR="8699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July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deadline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current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FY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funding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obligations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95885" marR="8699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July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deadline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execute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RPA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funds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Q4 </a:t>
                      </a:r>
                      <a:r>
                        <a:rPr dirty="0" sz="700" spc="-20" b="1">
                          <a:latin typeface="Arial"/>
                          <a:cs typeface="Arial"/>
                        </a:rPr>
                        <a:t>vIRO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Sept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EOFY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00330" marR="92075" indent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Closeout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outstanding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vouchers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FY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0330" marR="91440" indent="36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FY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starts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Annual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Flu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Shot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Q1 </a:t>
                      </a:r>
                      <a:r>
                        <a:rPr dirty="0" sz="700" spc="-20" b="1">
                          <a:latin typeface="Arial"/>
                          <a:cs typeface="Arial"/>
                        </a:rPr>
                        <a:t>vIRO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Check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vRED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emergency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data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220" marR="102235" indent="161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Review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vMPF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Records,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myVector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and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spc="-20">
                          <a:latin typeface="Arial"/>
                          <a:cs typeface="Arial"/>
                        </a:rPr>
                        <a:t>PRDA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solidFill>
                      <a:srgbClr val="EEF8FF"/>
                    </a:solidFill>
                  </a:tcPr>
                </a:tc>
              </a:tr>
              <a:tr h="12147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01600" marR="93980" indent="-63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Start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Planning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Next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FY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AT/IDT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93040" marR="184150" indent="190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Report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updates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for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Security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clearance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77470" marR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June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deadline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orders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funds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obligation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07950" marR="9906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August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deadline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to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update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IDT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schedule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UTAPS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next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FY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84150" marR="175260">
                        <a:lnSpc>
                          <a:spcPct val="100000"/>
                        </a:lnSpc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MyLearning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Note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accomplish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training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due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20014" marR="11303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Look into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DT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school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board</a:t>
                      </a:r>
                      <a:r>
                        <a:rPr dirty="0" sz="7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suspense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solidFill>
                      <a:srgbClr val="EEF8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118577" y="3672725"/>
          <a:ext cx="10031095" cy="1421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9310"/>
                <a:gridCol w="829310"/>
                <a:gridCol w="829309"/>
                <a:gridCol w="829310"/>
                <a:gridCol w="829310"/>
                <a:gridCol w="829310"/>
                <a:gridCol w="829310"/>
                <a:gridCol w="829309"/>
                <a:gridCol w="829309"/>
                <a:gridCol w="829309"/>
                <a:gridCol w="829309"/>
                <a:gridCol w="829309"/>
              </a:tblGrid>
              <a:tr h="1421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lnR w="6350">
                      <a:solidFill>
                        <a:srgbClr val="ADADAD"/>
                      </a:solidFill>
                      <a:prstDash val="solid"/>
                    </a:ln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ADADAD"/>
                      </a:solidFill>
                      <a:prstDash val="solid"/>
                    </a:lnL>
                    <a:solidFill>
                      <a:srgbClr val="EEF8F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937254" y="3412125"/>
            <a:ext cx="2313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Drag</a:t>
            </a:r>
            <a:r>
              <a:rPr dirty="0" sz="1000" spc="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Personal</a:t>
            </a:r>
            <a:r>
              <a:rPr dirty="0" sz="1000" spc="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Deadlines/Tasks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Below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150">
                <a:solidFill>
                  <a:srgbClr val="004B97"/>
                </a:solidFill>
                <a:latin typeface="Arial Black"/>
                <a:cs typeface="Arial Black"/>
              </a:rPr>
              <a:t>IMA</a:t>
            </a:r>
            <a:r>
              <a:rPr dirty="0" sz="2150" spc="70">
                <a:solidFill>
                  <a:srgbClr val="004B97"/>
                </a:solidFill>
                <a:latin typeface="Arial Black"/>
                <a:cs typeface="Arial Black"/>
              </a:rPr>
              <a:t> </a:t>
            </a:r>
            <a:r>
              <a:rPr dirty="0" sz="2150">
                <a:solidFill>
                  <a:srgbClr val="004B97"/>
                </a:solidFill>
                <a:latin typeface="Arial Black"/>
                <a:cs typeface="Arial Black"/>
              </a:rPr>
              <a:t>Battle</a:t>
            </a:r>
            <a:r>
              <a:rPr dirty="0" sz="2150" spc="25">
                <a:solidFill>
                  <a:srgbClr val="004B97"/>
                </a:solidFill>
                <a:latin typeface="Arial Black"/>
                <a:cs typeface="Arial Black"/>
              </a:rPr>
              <a:t> </a:t>
            </a:r>
            <a:r>
              <a:rPr dirty="0" sz="2150">
                <a:solidFill>
                  <a:srgbClr val="004B97"/>
                </a:solidFill>
                <a:latin typeface="Arial Black"/>
                <a:cs typeface="Arial Black"/>
              </a:rPr>
              <a:t>Rhythm</a:t>
            </a:r>
            <a:r>
              <a:rPr dirty="0" sz="2150" spc="65">
                <a:solidFill>
                  <a:srgbClr val="004B97"/>
                </a:solidFill>
                <a:latin typeface="Arial Black"/>
                <a:cs typeface="Arial Black"/>
              </a:rPr>
              <a:t> </a:t>
            </a:r>
            <a:r>
              <a:rPr dirty="0" sz="2150">
                <a:solidFill>
                  <a:srgbClr val="001F5F"/>
                </a:solidFill>
              </a:rPr>
              <a:t>|</a:t>
            </a:r>
            <a:r>
              <a:rPr dirty="0" sz="2150" spc="185">
                <a:solidFill>
                  <a:srgbClr val="001F5F"/>
                </a:solidFill>
              </a:rPr>
              <a:t> </a:t>
            </a:r>
            <a:r>
              <a:rPr dirty="0"/>
              <a:t>A</a:t>
            </a:r>
            <a:r>
              <a:rPr dirty="0" spc="-50"/>
              <a:t> </a:t>
            </a:r>
            <a:r>
              <a:rPr dirty="0"/>
              <a:t>Guide</a:t>
            </a:r>
            <a:r>
              <a:rPr dirty="0" spc="55"/>
              <a:t> </a:t>
            </a:r>
            <a:r>
              <a:rPr dirty="0"/>
              <a:t>to</a:t>
            </a:r>
            <a:r>
              <a:rPr dirty="0" spc="45"/>
              <a:t> </a:t>
            </a:r>
            <a:r>
              <a:rPr dirty="0"/>
              <a:t>Reoccurring</a:t>
            </a:r>
            <a:r>
              <a:rPr dirty="0" spc="85"/>
              <a:t> </a:t>
            </a:r>
            <a:r>
              <a:rPr dirty="0" spc="-10"/>
              <a:t>Events</a:t>
            </a:r>
            <a:endParaRPr sz="2150">
              <a:latin typeface="Arial Black"/>
              <a:cs typeface="Arial Black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6236" y="6198108"/>
            <a:ext cx="2513075" cy="435863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3795396" y="6251210"/>
            <a:ext cx="2374900" cy="316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900">
                <a:solidFill>
                  <a:srgbClr val="05529C"/>
                </a:solidFill>
                <a:latin typeface="Arial"/>
                <a:cs typeface="Arial"/>
                <a:hlinkClick r:id="rId3"/>
              </a:rPr>
              <a:t>|</a:t>
            </a:r>
            <a:r>
              <a:rPr dirty="0" sz="1900" spc="-35">
                <a:solidFill>
                  <a:srgbClr val="05529C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1100">
                <a:solidFill>
                  <a:srgbClr val="05529C"/>
                </a:solidFill>
                <a:latin typeface="Arial"/>
                <a:cs typeface="Arial"/>
                <a:hlinkClick r:id="rId3"/>
              </a:rPr>
              <a:t>A</a:t>
            </a:r>
            <a:r>
              <a:rPr dirty="0" sz="1100" spc="-25">
                <a:solidFill>
                  <a:srgbClr val="05529C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1100" spc="-10">
                <a:solidFill>
                  <a:srgbClr val="05529C"/>
                </a:solidFill>
                <a:latin typeface="Arial"/>
                <a:cs typeface="Arial"/>
                <a:hlinkClick r:id="rId3"/>
              </a:rPr>
              <a:t>Collaboration</a:t>
            </a:r>
            <a:r>
              <a:rPr dirty="0" sz="1100" spc="-30">
                <a:solidFill>
                  <a:srgbClr val="05529C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1100">
                <a:solidFill>
                  <a:srgbClr val="05529C"/>
                </a:solidFill>
                <a:latin typeface="Arial"/>
                <a:cs typeface="Arial"/>
                <a:hlinkClick r:id="rId3"/>
              </a:rPr>
              <a:t>Between</a:t>
            </a:r>
            <a:r>
              <a:rPr dirty="0" sz="1100" spc="-5">
                <a:solidFill>
                  <a:srgbClr val="05529C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1100">
                <a:solidFill>
                  <a:srgbClr val="05529C"/>
                </a:solidFill>
                <a:latin typeface="Arial"/>
                <a:cs typeface="Arial"/>
                <a:hlinkClick r:id="rId3"/>
              </a:rPr>
              <a:t>ISO</a:t>
            </a:r>
            <a:r>
              <a:rPr dirty="0" sz="1100" spc="-30">
                <a:solidFill>
                  <a:srgbClr val="05529C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1100">
                <a:solidFill>
                  <a:srgbClr val="05529C"/>
                </a:solidFill>
                <a:latin typeface="Arial"/>
                <a:cs typeface="Arial"/>
                <a:hlinkClick r:id="rId3"/>
              </a:rPr>
              <a:t>&amp;</a:t>
            </a:r>
            <a:r>
              <a:rPr dirty="0" sz="1100" spc="-30">
                <a:solidFill>
                  <a:srgbClr val="05529C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1100" spc="-25">
                <a:solidFill>
                  <a:srgbClr val="05529C"/>
                </a:solidFill>
                <a:latin typeface="Arial"/>
                <a:cs typeface="Arial"/>
                <a:hlinkClick r:id="rId3"/>
              </a:rPr>
              <a:t>RIO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62727" y="944255"/>
            <a:ext cx="8823325" cy="3384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 b="1">
                <a:latin typeface="Arial"/>
                <a:cs typeface="Arial"/>
              </a:rPr>
              <a:t>Monthly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Tasks </a:t>
            </a:r>
            <a:r>
              <a:rPr dirty="0" sz="950">
                <a:latin typeface="Arial"/>
                <a:cs typeface="Arial"/>
              </a:rPr>
              <a:t>//</a:t>
            </a:r>
            <a:r>
              <a:rPr dirty="0" sz="950" spc="-1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Log</a:t>
            </a:r>
            <a:r>
              <a:rPr dirty="0" sz="950" spc="-2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in</a:t>
            </a:r>
            <a:r>
              <a:rPr dirty="0" sz="950" spc="-2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to</a:t>
            </a:r>
            <a:r>
              <a:rPr dirty="0" sz="950" spc="-1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AROWS-R,</a:t>
            </a:r>
            <a:r>
              <a:rPr dirty="0" sz="950" spc="-4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myFSS</a:t>
            </a:r>
            <a:r>
              <a:rPr dirty="0" sz="950" spc="-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and</a:t>
            </a:r>
            <a:r>
              <a:rPr dirty="0" sz="950" spc="-2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UTAPS</a:t>
            </a:r>
            <a:r>
              <a:rPr dirty="0" sz="950" spc="-2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to</a:t>
            </a:r>
            <a:r>
              <a:rPr dirty="0" sz="950" spc="-2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prevent</a:t>
            </a:r>
            <a:r>
              <a:rPr dirty="0" sz="950" spc="-4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being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locked</a:t>
            </a:r>
            <a:r>
              <a:rPr dirty="0" sz="950" spc="-3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out</a:t>
            </a:r>
            <a:r>
              <a:rPr dirty="0" sz="950" spc="-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//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Check</a:t>
            </a:r>
            <a:r>
              <a:rPr dirty="0" sz="950" spc="-3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emails //</a:t>
            </a:r>
            <a:r>
              <a:rPr dirty="0" sz="950" spc="-3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Stay</a:t>
            </a:r>
            <a:r>
              <a:rPr dirty="0" sz="950" spc="-2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in</a:t>
            </a:r>
            <a:r>
              <a:rPr dirty="0" sz="950" spc="-2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touch</a:t>
            </a:r>
            <a:r>
              <a:rPr dirty="0" sz="950" spc="-2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with</a:t>
            </a:r>
            <a:r>
              <a:rPr dirty="0" sz="950" spc="-2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DET,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RA,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and</a:t>
            </a:r>
            <a:r>
              <a:rPr dirty="0" sz="950" spc="-25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Unit</a:t>
            </a:r>
            <a:r>
              <a:rPr dirty="0" sz="950" spc="-3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assigned</a:t>
            </a:r>
            <a:r>
              <a:rPr dirty="0" sz="950" spc="-3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//</a:t>
            </a:r>
            <a:r>
              <a:rPr dirty="0" sz="950" spc="-15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Review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950">
                <a:latin typeface="Arial"/>
                <a:cs typeface="Arial"/>
              </a:rPr>
              <a:t>RIO</a:t>
            </a:r>
            <a:r>
              <a:rPr dirty="0" sz="950" spc="-35">
                <a:latin typeface="Arial"/>
                <a:cs typeface="Arial"/>
              </a:rPr>
              <a:t> </a:t>
            </a:r>
            <a:r>
              <a:rPr dirty="0" sz="950" spc="-20">
                <a:latin typeface="Arial"/>
                <a:cs typeface="Arial"/>
              </a:rPr>
              <a:t>Buzz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9447655" y="5634609"/>
            <a:ext cx="775335" cy="208279"/>
            <a:chOff x="9447655" y="5634609"/>
            <a:chExt cx="775335" cy="208279"/>
          </a:xfrm>
        </p:grpSpPr>
        <p:sp>
          <p:nvSpPr>
            <p:cNvPr id="10" name="object 10" descr=""/>
            <p:cNvSpPr/>
            <p:nvPr/>
          </p:nvSpPr>
          <p:spPr>
            <a:xfrm>
              <a:off x="9457182" y="5644134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661416" y="0"/>
                  </a:moveTo>
                  <a:lnTo>
                    <a:pt x="94488" y="0"/>
                  </a:lnTo>
                  <a:lnTo>
                    <a:pt x="57708" y="7425"/>
                  </a:lnTo>
                  <a:lnTo>
                    <a:pt x="27674" y="27674"/>
                  </a:lnTo>
                  <a:lnTo>
                    <a:pt x="7425" y="57708"/>
                  </a:lnTo>
                  <a:lnTo>
                    <a:pt x="0" y="94487"/>
                  </a:lnTo>
                  <a:lnTo>
                    <a:pt x="7425" y="131267"/>
                  </a:lnTo>
                  <a:lnTo>
                    <a:pt x="27674" y="161301"/>
                  </a:lnTo>
                  <a:lnTo>
                    <a:pt x="57708" y="181550"/>
                  </a:lnTo>
                  <a:lnTo>
                    <a:pt x="94488" y="188975"/>
                  </a:lnTo>
                  <a:lnTo>
                    <a:pt x="661416" y="188975"/>
                  </a:lnTo>
                  <a:lnTo>
                    <a:pt x="698195" y="181550"/>
                  </a:lnTo>
                  <a:lnTo>
                    <a:pt x="728229" y="161301"/>
                  </a:lnTo>
                  <a:lnTo>
                    <a:pt x="748478" y="131267"/>
                  </a:lnTo>
                  <a:lnTo>
                    <a:pt x="755904" y="94487"/>
                  </a:lnTo>
                  <a:lnTo>
                    <a:pt x="748478" y="57708"/>
                  </a:lnTo>
                  <a:lnTo>
                    <a:pt x="728229" y="27674"/>
                  </a:lnTo>
                  <a:lnTo>
                    <a:pt x="698195" y="7425"/>
                  </a:lnTo>
                  <a:lnTo>
                    <a:pt x="661416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9457180" y="5644134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0" y="94487"/>
                  </a:moveTo>
                  <a:lnTo>
                    <a:pt x="7425" y="57708"/>
                  </a:lnTo>
                  <a:lnTo>
                    <a:pt x="27674" y="27674"/>
                  </a:lnTo>
                  <a:lnTo>
                    <a:pt x="57708" y="7425"/>
                  </a:lnTo>
                  <a:lnTo>
                    <a:pt x="94488" y="0"/>
                  </a:lnTo>
                  <a:lnTo>
                    <a:pt x="661416" y="0"/>
                  </a:lnTo>
                  <a:lnTo>
                    <a:pt x="698195" y="7425"/>
                  </a:lnTo>
                  <a:lnTo>
                    <a:pt x="728229" y="27674"/>
                  </a:lnTo>
                  <a:lnTo>
                    <a:pt x="748478" y="57708"/>
                  </a:lnTo>
                  <a:lnTo>
                    <a:pt x="755904" y="94487"/>
                  </a:lnTo>
                  <a:lnTo>
                    <a:pt x="748478" y="131267"/>
                  </a:lnTo>
                  <a:lnTo>
                    <a:pt x="728229" y="161301"/>
                  </a:lnTo>
                  <a:lnTo>
                    <a:pt x="698195" y="181550"/>
                  </a:lnTo>
                  <a:lnTo>
                    <a:pt x="661416" y="188975"/>
                  </a:lnTo>
                  <a:lnTo>
                    <a:pt x="94488" y="188975"/>
                  </a:lnTo>
                  <a:lnTo>
                    <a:pt x="57708" y="181550"/>
                  </a:lnTo>
                  <a:lnTo>
                    <a:pt x="27674" y="161301"/>
                  </a:lnTo>
                  <a:lnTo>
                    <a:pt x="7425" y="131267"/>
                  </a:lnTo>
                  <a:lnTo>
                    <a:pt x="0" y="9448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9637955" y="5628521"/>
            <a:ext cx="393700" cy="1949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ts val="66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PFA</a:t>
            </a:r>
            <a:r>
              <a:rPr dirty="0" sz="600" spc="40">
                <a:latin typeface="Arial"/>
                <a:cs typeface="Arial"/>
              </a:rPr>
              <a:t> </a:t>
            </a:r>
            <a:r>
              <a:rPr dirty="0" sz="600" spc="-50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  <a:p>
            <a:pPr algn="ctr">
              <a:lnSpc>
                <a:spcPts val="660"/>
              </a:lnSpc>
            </a:pPr>
            <a:r>
              <a:rPr dirty="0" sz="600">
                <a:latin typeface="Arial"/>
                <a:cs typeface="Arial"/>
              </a:rPr>
              <a:t>(if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needed)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9447655" y="5375528"/>
            <a:ext cx="775335" cy="207010"/>
            <a:chOff x="9447655" y="5375528"/>
            <a:chExt cx="775335" cy="207010"/>
          </a:xfrm>
        </p:grpSpPr>
        <p:sp>
          <p:nvSpPr>
            <p:cNvPr id="14" name="object 14" descr=""/>
            <p:cNvSpPr/>
            <p:nvPr/>
          </p:nvSpPr>
          <p:spPr>
            <a:xfrm>
              <a:off x="9457182" y="5385053"/>
              <a:ext cx="756285" cy="187960"/>
            </a:xfrm>
            <a:custGeom>
              <a:avLst/>
              <a:gdLst/>
              <a:ahLst/>
              <a:cxnLst/>
              <a:rect l="l" t="t" r="r" b="b"/>
              <a:pathLst>
                <a:path w="756284" h="187960">
                  <a:moveTo>
                    <a:pt x="662178" y="0"/>
                  </a:moveTo>
                  <a:lnTo>
                    <a:pt x="93726" y="0"/>
                  </a:lnTo>
                  <a:lnTo>
                    <a:pt x="57242" y="7365"/>
                  </a:lnTo>
                  <a:lnTo>
                    <a:pt x="27451" y="27451"/>
                  </a:lnTo>
                  <a:lnTo>
                    <a:pt x="7365" y="57242"/>
                  </a:lnTo>
                  <a:lnTo>
                    <a:pt x="0" y="93726"/>
                  </a:lnTo>
                  <a:lnTo>
                    <a:pt x="7365" y="130209"/>
                  </a:lnTo>
                  <a:lnTo>
                    <a:pt x="27451" y="160000"/>
                  </a:lnTo>
                  <a:lnTo>
                    <a:pt x="57242" y="180086"/>
                  </a:lnTo>
                  <a:lnTo>
                    <a:pt x="93726" y="187452"/>
                  </a:lnTo>
                  <a:lnTo>
                    <a:pt x="662178" y="187452"/>
                  </a:lnTo>
                  <a:lnTo>
                    <a:pt x="698661" y="180086"/>
                  </a:lnTo>
                  <a:lnTo>
                    <a:pt x="728452" y="160000"/>
                  </a:lnTo>
                  <a:lnTo>
                    <a:pt x="748538" y="130209"/>
                  </a:lnTo>
                  <a:lnTo>
                    <a:pt x="755904" y="93726"/>
                  </a:lnTo>
                  <a:lnTo>
                    <a:pt x="748538" y="57242"/>
                  </a:lnTo>
                  <a:lnTo>
                    <a:pt x="728452" y="27451"/>
                  </a:lnTo>
                  <a:lnTo>
                    <a:pt x="698661" y="7365"/>
                  </a:lnTo>
                  <a:lnTo>
                    <a:pt x="662178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9457180" y="5385053"/>
              <a:ext cx="756285" cy="187960"/>
            </a:xfrm>
            <a:custGeom>
              <a:avLst/>
              <a:gdLst/>
              <a:ahLst/>
              <a:cxnLst/>
              <a:rect l="l" t="t" r="r" b="b"/>
              <a:pathLst>
                <a:path w="756284" h="187960">
                  <a:moveTo>
                    <a:pt x="0" y="93726"/>
                  </a:moveTo>
                  <a:lnTo>
                    <a:pt x="7365" y="57242"/>
                  </a:lnTo>
                  <a:lnTo>
                    <a:pt x="27451" y="27451"/>
                  </a:lnTo>
                  <a:lnTo>
                    <a:pt x="57242" y="7365"/>
                  </a:lnTo>
                  <a:lnTo>
                    <a:pt x="93726" y="0"/>
                  </a:lnTo>
                  <a:lnTo>
                    <a:pt x="662178" y="0"/>
                  </a:lnTo>
                  <a:lnTo>
                    <a:pt x="698661" y="7365"/>
                  </a:lnTo>
                  <a:lnTo>
                    <a:pt x="728452" y="27451"/>
                  </a:lnTo>
                  <a:lnTo>
                    <a:pt x="748538" y="57242"/>
                  </a:lnTo>
                  <a:lnTo>
                    <a:pt x="755904" y="93726"/>
                  </a:lnTo>
                  <a:lnTo>
                    <a:pt x="748538" y="130209"/>
                  </a:lnTo>
                  <a:lnTo>
                    <a:pt x="728452" y="160000"/>
                  </a:lnTo>
                  <a:lnTo>
                    <a:pt x="698661" y="180086"/>
                  </a:lnTo>
                  <a:lnTo>
                    <a:pt x="662178" y="187452"/>
                  </a:lnTo>
                  <a:lnTo>
                    <a:pt x="93726" y="187452"/>
                  </a:lnTo>
                  <a:lnTo>
                    <a:pt x="57242" y="180086"/>
                  </a:lnTo>
                  <a:lnTo>
                    <a:pt x="27451" y="160000"/>
                  </a:lnTo>
                  <a:lnTo>
                    <a:pt x="7365" y="130209"/>
                  </a:lnTo>
                  <a:lnTo>
                    <a:pt x="0" y="93726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9712649" y="5407416"/>
            <a:ext cx="24447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PFA</a:t>
            </a:r>
            <a:r>
              <a:rPr dirty="0" sz="600" spc="40">
                <a:latin typeface="Arial"/>
                <a:cs typeface="Arial"/>
              </a:rPr>
              <a:t> </a:t>
            </a:r>
            <a:r>
              <a:rPr dirty="0" sz="600" spc="-50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7722489" y="5375528"/>
            <a:ext cx="775335" cy="207010"/>
            <a:chOff x="7722489" y="5375528"/>
            <a:chExt cx="775335" cy="207010"/>
          </a:xfrm>
        </p:grpSpPr>
        <p:sp>
          <p:nvSpPr>
            <p:cNvPr id="18" name="object 18" descr=""/>
            <p:cNvSpPr/>
            <p:nvPr/>
          </p:nvSpPr>
          <p:spPr>
            <a:xfrm>
              <a:off x="7732014" y="5385053"/>
              <a:ext cx="756285" cy="187960"/>
            </a:xfrm>
            <a:custGeom>
              <a:avLst/>
              <a:gdLst/>
              <a:ahLst/>
              <a:cxnLst/>
              <a:rect l="l" t="t" r="r" b="b"/>
              <a:pathLst>
                <a:path w="756284" h="187960">
                  <a:moveTo>
                    <a:pt x="662178" y="0"/>
                  </a:moveTo>
                  <a:lnTo>
                    <a:pt x="93726" y="0"/>
                  </a:lnTo>
                  <a:lnTo>
                    <a:pt x="57242" y="7365"/>
                  </a:lnTo>
                  <a:lnTo>
                    <a:pt x="27451" y="27451"/>
                  </a:lnTo>
                  <a:lnTo>
                    <a:pt x="7365" y="57242"/>
                  </a:lnTo>
                  <a:lnTo>
                    <a:pt x="0" y="93726"/>
                  </a:lnTo>
                  <a:lnTo>
                    <a:pt x="7365" y="130209"/>
                  </a:lnTo>
                  <a:lnTo>
                    <a:pt x="27451" y="160000"/>
                  </a:lnTo>
                  <a:lnTo>
                    <a:pt x="57242" y="180086"/>
                  </a:lnTo>
                  <a:lnTo>
                    <a:pt x="93726" y="187452"/>
                  </a:lnTo>
                  <a:lnTo>
                    <a:pt x="662178" y="187452"/>
                  </a:lnTo>
                  <a:lnTo>
                    <a:pt x="698661" y="180086"/>
                  </a:lnTo>
                  <a:lnTo>
                    <a:pt x="728452" y="160000"/>
                  </a:lnTo>
                  <a:lnTo>
                    <a:pt x="748538" y="130209"/>
                  </a:lnTo>
                  <a:lnTo>
                    <a:pt x="755904" y="93726"/>
                  </a:lnTo>
                  <a:lnTo>
                    <a:pt x="748538" y="57242"/>
                  </a:lnTo>
                  <a:lnTo>
                    <a:pt x="728452" y="27451"/>
                  </a:lnTo>
                  <a:lnTo>
                    <a:pt x="698661" y="7365"/>
                  </a:lnTo>
                  <a:lnTo>
                    <a:pt x="662178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732014" y="5385053"/>
              <a:ext cx="756285" cy="187960"/>
            </a:xfrm>
            <a:custGeom>
              <a:avLst/>
              <a:gdLst/>
              <a:ahLst/>
              <a:cxnLst/>
              <a:rect l="l" t="t" r="r" b="b"/>
              <a:pathLst>
                <a:path w="756284" h="187960">
                  <a:moveTo>
                    <a:pt x="0" y="93726"/>
                  </a:moveTo>
                  <a:lnTo>
                    <a:pt x="7365" y="57242"/>
                  </a:lnTo>
                  <a:lnTo>
                    <a:pt x="27451" y="27451"/>
                  </a:lnTo>
                  <a:lnTo>
                    <a:pt x="57242" y="7365"/>
                  </a:lnTo>
                  <a:lnTo>
                    <a:pt x="93726" y="0"/>
                  </a:lnTo>
                  <a:lnTo>
                    <a:pt x="662178" y="0"/>
                  </a:lnTo>
                  <a:lnTo>
                    <a:pt x="698661" y="7365"/>
                  </a:lnTo>
                  <a:lnTo>
                    <a:pt x="728452" y="27451"/>
                  </a:lnTo>
                  <a:lnTo>
                    <a:pt x="748538" y="57242"/>
                  </a:lnTo>
                  <a:lnTo>
                    <a:pt x="755904" y="93726"/>
                  </a:lnTo>
                  <a:lnTo>
                    <a:pt x="748538" y="130209"/>
                  </a:lnTo>
                  <a:lnTo>
                    <a:pt x="728452" y="160000"/>
                  </a:lnTo>
                  <a:lnTo>
                    <a:pt x="698661" y="180086"/>
                  </a:lnTo>
                  <a:lnTo>
                    <a:pt x="662178" y="187452"/>
                  </a:lnTo>
                  <a:lnTo>
                    <a:pt x="93726" y="187452"/>
                  </a:lnTo>
                  <a:lnTo>
                    <a:pt x="57242" y="180086"/>
                  </a:lnTo>
                  <a:lnTo>
                    <a:pt x="27451" y="160000"/>
                  </a:lnTo>
                  <a:lnTo>
                    <a:pt x="7365" y="130209"/>
                  </a:lnTo>
                  <a:lnTo>
                    <a:pt x="0" y="93726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 descr=""/>
          <p:cNvGrpSpPr/>
          <p:nvPr/>
        </p:nvGrpSpPr>
        <p:grpSpPr>
          <a:xfrm>
            <a:off x="7722489" y="5634609"/>
            <a:ext cx="775335" cy="208279"/>
            <a:chOff x="7722489" y="5634609"/>
            <a:chExt cx="775335" cy="208279"/>
          </a:xfrm>
        </p:grpSpPr>
        <p:sp>
          <p:nvSpPr>
            <p:cNvPr id="21" name="object 21" descr=""/>
            <p:cNvSpPr/>
            <p:nvPr/>
          </p:nvSpPr>
          <p:spPr>
            <a:xfrm>
              <a:off x="7732014" y="5644134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661416" y="0"/>
                  </a:moveTo>
                  <a:lnTo>
                    <a:pt x="94488" y="0"/>
                  </a:lnTo>
                  <a:lnTo>
                    <a:pt x="57708" y="7425"/>
                  </a:lnTo>
                  <a:lnTo>
                    <a:pt x="27674" y="27674"/>
                  </a:lnTo>
                  <a:lnTo>
                    <a:pt x="7425" y="57708"/>
                  </a:lnTo>
                  <a:lnTo>
                    <a:pt x="0" y="94487"/>
                  </a:lnTo>
                  <a:lnTo>
                    <a:pt x="7425" y="131267"/>
                  </a:lnTo>
                  <a:lnTo>
                    <a:pt x="27674" y="161301"/>
                  </a:lnTo>
                  <a:lnTo>
                    <a:pt x="57708" y="181550"/>
                  </a:lnTo>
                  <a:lnTo>
                    <a:pt x="94488" y="188975"/>
                  </a:lnTo>
                  <a:lnTo>
                    <a:pt x="661416" y="188975"/>
                  </a:lnTo>
                  <a:lnTo>
                    <a:pt x="698195" y="181550"/>
                  </a:lnTo>
                  <a:lnTo>
                    <a:pt x="728229" y="161301"/>
                  </a:lnTo>
                  <a:lnTo>
                    <a:pt x="748478" y="131267"/>
                  </a:lnTo>
                  <a:lnTo>
                    <a:pt x="755904" y="94487"/>
                  </a:lnTo>
                  <a:lnTo>
                    <a:pt x="748478" y="57708"/>
                  </a:lnTo>
                  <a:lnTo>
                    <a:pt x="728229" y="27674"/>
                  </a:lnTo>
                  <a:lnTo>
                    <a:pt x="698195" y="7425"/>
                  </a:lnTo>
                  <a:lnTo>
                    <a:pt x="661416" y="0"/>
                  </a:lnTo>
                  <a:close/>
                </a:path>
              </a:pathLst>
            </a:custGeom>
            <a:solidFill>
              <a:srgbClr val="C1DA6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7732014" y="5644134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0" y="94487"/>
                  </a:moveTo>
                  <a:lnTo>
                    <a:pt x="7425" y="57708"/>
                  </a:lnTo>
                  <a:lnTo>
                    <a:pt x="27674" y="27674"/>
                  </a:lnTo>
                  <a:lnTo>
                    <a:pt x="57708" y="7425"/>
                  </a:lnTo>
                  <a:lnTo>
                    <a:pt x="94488" y="0"/>
                  </a:lnTo>
                  <a:lnTo>
                    <a:pt x="661416" y="0"/>
                  </a:lnTo>
                  <a:lnTo>
                    <a:pt x="698195" y="7425"/>
                  </a:lnTo>
                  <a:lnTo>
                    <a:pt x="728229" y="27674"/>
                  </a:lnTo>
                  <a:lnTo>
                    <a:pt x="748478" y="57708"/>
                  </a:lnTo>
                  <a:lnTo>
                    <a:pt x="755904" y="94487"/>
                  </a:lnTo>
                  <a:lnTo>
                    <a:pt x="748478" y="131267"/>
                  </a:lnTo>
                  <a:lnTo>
                    <a:pt x="728229" y="161301"/>
                  </a:lnTo>
                  <a:lnTo>
                    <a:pt x="698195" y="181550"/>
                  </a:lnTo>
                  <a:lnTo>
                    <a:pt x="661416" y="188975"/>
                  </a:lnTo>
                  <a:lnTo>
                    <a:pt x="94488" y="188975"/>
                  </a:lnTo>
                  <a:lnTo>
                    <a:pt x="57708" y="181550"/>
                  </a:lnTo>
                  <a:lnTo>
                    <a:pt x="27674" y="161301"/>
                  </a:lnTo>
                  <a:lnTo>
                    <a:pt x="7425" y="131267"/>
                  </a:lnTo>
                  <a:lnTo>
                    <a:pt x="0" y="9448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7908196" y="5628521"/>
            <a:ext cx="401955" cy="1949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0480">
              <a:lnSpc>
                <a:spcPts val="66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OPB/EPB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60"/>
              </a:lnSpc>
            </a:pPr>
            <a:r>
              <a:rPr dirty="0" sz="600">
                <a:latin typeface="Arial"/>
                <a:cs typeface="Arial"/>
              </a:rPr>
              <a:t>Inputs</a:t>
            </a:r>
            <a:r>
              <a:rPr dirty="0" sz="600" spc="25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Due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6862953" y="5374004"/>
            <a:ext cx="775335" cy="208279"/>
            <a:chOff x="6862953" y="5374004"/>
            <a:chExt cx="775335" cy="208279"/>
          </a:xfrm>
        </p:grpSpPr>
        <p:sp>
          <p:nvSpPr>
            <p:cNvPr id="25" name="object 25" descr=""/>
            <p:cNvSpPr/>
            <p:nvPr/>
          </p:nvSpPr>
          <p:spPr>
            <a:xfrm>
              <a:off x="6872478" y="5383529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661416" y="0"/>
                  </a:moveTo>
                  <a:lnTo>
                    <a:pt x="94488" y="0"/>
                  </a:lnTo>
                  <a:lnTo>
                    <a:pt x="57708" y="7425"/>
                  </a:lnTo>
                  <a:lnTo>
                    <a:pt x="27674" y="27674"/>
                  </a:lnTo>
                  <a:lnTo>
                    <a:pt x="7425" y="57708"/>
                  </a:lnTo>
                  <a:lnTo>
                    <a:pt x="0" y="94488"/>
                  </a:lnTo>
                  <a:lnTo>
                    <a:pt x="7425" y="131267"/>
                  </a:lnTo>
                  <a:lnTo>
                    <a:pt x="27674" y="161301"/>
                  </a:lnTo>
                  <a:lnTo>
                    <a:pt x="57708" y="181550"/>
                  </a:lnTo>
                  <a:lnTo>
                    <a:pt x="94488" y="188976"/>
                  </a:lnTo>
                  <a:lnTo>
                    <a:pt x="661416" y="188976"/>
                  </a:lnTo>
                  <a:lnTo>
                    <a:pt x="698195" y="181550"/>
                  </a:lnTo>
                  <a:lnTo>
                    <a:pt x="728229" y="161301"/>
                  </a:lnTo>
                  <a:lnTo>
                    <a:pt x="748478" y="131267"/>
                  </a:lnTo>
                  <a:lnTo>
                    <a:pt x="755904" y="94488"/>
                  </a:lnTo>
                  <a:lnTo>
                    <a:pt x="748478" y="57708"/>
                  </a:lnTo>
                  <a:lnTo>
                    <a:pt x="728229" y="27674"/>
                  </a:lnTo>
                  <a:lnTo>
                    <a:pt x="698195" y="7425"/>
                  </a:lnTo>
                  <a:lnTo>
                    <a:pt x="661416" y="0"/>
                  </a:lnTo>
                  <a:close/>
                </a:path>
              </a:pathLst>
            </a:custGeom>
            <a:solidFill>
              <a:srgbClr val="84E19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872478" y="5383529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0" y="94488"/>
                  </a:moveTo>
                  <a:lnTo>
                    <a:pt x="7425" y="57708"/>
                  </a:lnTo>
                  <a:lnTo>
                    <a:pt x="27674" y="27674"/>
                  </a:lnTo>
                  <a:lnTo>
                    <a:pt x="57708" y="7425"/>
                  </a:lnTo>
                  <a:lnTo>
                    <a:pt x="94488" y="0"/>
                  </a:lnTo>
                  <a:lnTo>
                    <a:pt x="661416" y="0"/>
                  </a:lnTo>
                  <a:lnTo>
                    <a:pt x="698195" y="7425"/>
                  </a:lnTo>
                  <a:lnTo>
                    <a:pt x="728229" y="27674"/>
                  </a:lnTo>
                  <a:lnTo>
                    <a:pt x="748478" y="57708"/>
                  </a:lnTo>
                  <a:lnTo>
                    <a:pt x="755904" y="94488"/>
                  </a:lnTo>
                  <a:lnTo>
                    <a:pt x="748478" y="131267"/>
                  </a:lnTo>
                  <a:lnTo>
                    <a:pt x="728229" y="161301"/>
                  </a:lnTo>
                  <a:lnTo>
                    <a:pt x="698195" y="181550"/>
                  </a:lnTo>
                  <a:lnTo>
                    <a:pt x="661416" y="188976"/>
                  </a:lnTo>
                  <a:lnTo>
                    <a:pt x="94488" y="188976"/>
                  </a:lnTo>
                  <a:lnTo>
                    <a:pt x="57708" y="181550"/>
                  </a:lnTo>
                  <a:lnTo>
                    <a:pt x="27674" y="161301"/>
                  </a:lnTo>
                  <a:lnTo>
                    <a:pt x="7425" y="131267"/>
                  </a:lnTo>
                  <a:lnTo>
                    <a:pt x="0" y="94488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6938518" y="5133898"/>
            <a:ext cx="1646555" cy="392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dirty="0" sz="1100" b="1">
                <a:latin typeface="Calibri"/>
                <a:cs typeface="Calibri"/>
              </a:rPr>
              <a:t>Drag</a:t>
            </a:r>
            <a:r>
              <a:rPr dirty="0" sz="1100" spc="8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to</a:t>
            </a:r>
            <a:r>
              <a:rPr dirty="0" sz="1100" spc="70" b="1">
                <a:latin typeface="Calibri"/>
                <a:cs typeface="Calibri"/>
              </a:rPr>
              <a:t> </a:t>
            </a:r>
            <a:r>
              <a:rPr dirty="0" sz="1100" spc="50" b="1">
                <a:latin typeface="Calibri"/>
                <a:cs typeface="Calibri"/>
              </a:rPr>
              <a:t>personal</a:t>
            </a:r>
            <a:r>
              <a:rPr dirty="0" sz="1100" spc="6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due</a:t>
            </a:r>
            <a:r>
              <a:rPr dirty="0" sz="1100" spc="75" b="1">
                <a:latin typeface="Calibri"/>
                <a:cs typeface="Calibri"/>
              </a:rPr>
              <a:t> </a:t>
            </a:r>
            <a:r>
              <a:rPr dirty="0" sz="1100" spc="-20" b="1">
                <a:latin typeface="Calibri"/>
                <a:cs typeface="Calibri"/>
              </a:rPr>
              <a:t>date</a:t>
            </a:r>
            <a:endParaRPr sz="1100">
              <a:latin typeface="Calibri"/>
              <a:cs typeface="Calibri"/>
            </a:endParaRPr>
          </a:p>
          <a:p>
            <a:pPr algn="ctr" marR="10795">
              <a:lnSpc>
                <a:spcPct val="100000"/>
              </a:lnSpc>
              <a:spcBef>
                <a:spcPts val="855"/>
              </a:spcBef>
              <a:tabLst>
                <a:tab pos="715645" algn="l"/>
              </a:tabLst>
            </a:pPr>
            <a:r>
              <a:rPr dirty="0" sz="600" spc="-10">
                <a:latin typeface="Arial"/>
                <a:cs typeface="Arial"/>
              </a:rPr>
              <a:t>Dental</a:t>
            </a:r>
            <a:r>
              <a:rPr dirty="0" sz="600">
                <a:latin typeface="Arial"/>
                <a:cs typeface="Arial"/>
              </a:rPr>
              <a:t>	OPB/EPB</a:t>
            </a:r>
            <a:r>
              <a:rPr dirty="0" sz="600" spc="8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Due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10308717" y="5375528"/>
            <a:ext cx="775335" cy="207010"/>
            <a:chOff x="10308717" y="5375528"/>
            <a:chExt cx="775335" cy="207010"/>
          </a:xfrm>
        </p:grpSpPr>
        <p:sp>
          <p:nvSpPr>
            <p:cNvPr id="29" name="object 29" descr=""/>
            <p:cNvSpPr/>
            <p:nvPr/>
          </p:nvSpPr>
          <p:spPr>
            <a:xfrm>
              <a:off x="10318242" y="5385053"/>
              <a:ext cx="756285" cy="187960"/>
            </a:xfrm>
            <a:custGeom>
              <a:avLst/>
              <a:gdLst/>
              <a:ahLst/>
              <a:cxnLst/>
              <a:rect l="l" t="t" r="r" b="b"/>
              <a:pathLst>
                <a:path w="756284" h="187960">
                  <a:moveTo>
                    <a:pt x="662178" y="0"/>
                  </a:moveTo>
                  <a:lnTo>
                    <a:pt x="93726" y="0"/>
                  </a:lnTo>
                  <a:lnTo>
                    <a:pt x="57242" y="7365"/>
                  </a:lnTo>
                  <a:lnTo>
                    <a:pt x="27451" y="27451"/>
                  </a:lnTo>
                  <a:lnTo>
                    <a:pt x="7365" y="57242"/>
                  </a:lnTo>
                  <a:lnTo>
                    <a:pt x="0" y="93726"/>
                  </a:lnTo>
                  <a:lnTo>
                    <a:pt x="7365" y="130209"/>
                  </a:lnTo>
                  <a:lnTo>
                    <a:pt x="27451" y="160000"/>
                  </a:lnTo>
                  <a:lnTo>
                    <a:pt x="57242" y="180086"/>
                  </a:lnTo>
                  <a:lnTo>
                    <a:pt x="93726" y="187452"/>
                  </a:lnTo>
                  <a:lnTo>
                    <a:pt x="662178" y="187452"/>
                  </a:lnTo>
                  <a:lnTo>
                    <a:pt x="698661" y="180086"/>
                  </a:lnTo>
                  <a:lnTo>
                    <a:pt x="728452" y="160000"/>
                  </a:lnTo>
                  <a:lnTo>
                    <a:pt x="748538" y="130209"/>
                  </a:lnTo>
                  <a:lnTo>
                    <a:pt x="755904" y="93726"/>
                  </a:lnTo>
                  <a:lnTo>
                    <a:pt x="748538" y="57242"/>
                  </a:lnTo>
                  <a:lnTo>
                    <a:pt x="728452" y="27451"/>
                  </a:lnTo>
                  <a:lnTo>
                    <a:pt x="698661" y="7365"/>
                  </a:lnTo>
                  <a:lnTo>
                    <a:pt x="662178" y="0"/>
                  </a:lnTo>
                  <a:close/>
                </a:path>
              </a:pathLst>
            </a:custGeom>
            <a:solidFill>
              <a:srgbClr val="F6C5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0318242" y="5385053"/>
              <a:ext cx="756285" cy="187960"/>
            </a:xfrm>
            <a:custGeom>
              <a:avLst/>
              <a:gdLst/>
              <a:ahLst/>
              <a:cxnLst/>
              <a:rect l="l" t="t" r="r" b="b"/>
              <a:pathLst>
                <a:path w="756284" h="187960">
                  <a:moveTo>
                    <a:pt x="0" y="93726"/>
                  </a:moveTo>
                  <a:lnTo>
                    <a:pt x="7365" y="57242"/>
                  </a:lnTo>
                  <a:lnTo>
                    <a:pt x="27451" y="27451"/>
                  </a:lnTo>
                  <a:lnTo>
                    <a:pt x="57242" y="7365"/>
                  </a:lnTo>
                  <a:lnTo>
                    <a:pt x="93726" y="0"/>
                  </a:lnTo>
                  <a:lnTo>
                    <a:pt x="662178" y="0"/>
                  </a:lnTo>
                  <a:lnTo>
                    <a:pt x="698661" y="7365"/>
                  </a:lnTo>
                  <a:lnTo>
                    <a:pt x="728452" y="27451"/>
                  </a:lnTo>
                  <a:lnTo>
                    <a:pt x="748538" y="57242"/>
                  </a:lnTo>
                  <a:lnTo>
                    <a:pt x="755904" y="93726"/>
                  </a:lnTo>
                  <a:lnTo>
                    <a:pt x="748538" y="130209"/>
                  </a:lnTo>
                  <a:lnTo>
                    <a:pt x="728452" y="160000"/>
                  </a:lnTo>
                  <a:lnTo>
                    <a:pt x="698661" y="180086"/>
                  </a:lnTo>
                  <a:lnTo>
                    <a:pt x="662178" y="187452"/>
                  </a:lnTo>
                  <a:lnTo>
                    <a:pt x="93726" y="187452"/>
                  </a:lnTo>
                  <a:lnTo>
                    <a:pt x="57242" y="180086"/>
                  </a:lnTo>
                  <a:lnTo>
                    <a:pt x="27451" y="160000"/>
                  </a:lnTo>
                  <a:lnTo>
                    <a:pt x="7365" y="130209"/>
                  </a:lnTo>
                  <a:lnTo>
                    <a:pt x="0" y="93726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10463597" y="5369316"/>
            <a:ext cx="464184" cy="1949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ts val="660"/>
              </a:lnSpc>
              <a:spcBef>
                <a:spcPts val="110"/>
              </a:spcBef>
            </a:pPr>
            <a:r>
              <a:rPr dirty="0" sz="600" spc="-25">
                <a:latin typeface="Arial"/>
                <a:cs typeface="Arial"/>
              </a:rPr>
              <a:t>BCA</a:t>
            </a:r>
            <a:endParaRPr sz="600">
              <a:latin typeface="Arial"/>
              <a:cs typeface="Arial"/>
            </a:endParaRPr>
          </a:p>
          <a:p>
            <a:pPr algn="ctr">
              <a:lnSpc>
                <a:spcPts val="660"/>
              </a:lnSpc>
            </a:pPr>
            <a:r>
              <a:rPr dirty="0" sz="600">
                <a:latin typeface="Arial"/>
                <a:cs typeface="Arial"/>
              </a:rPr>
              <a:t>(birth </a:t>
            </a:r>
            <a:r>
              <a:rPr dirty="0" sz="600" spc="-10">
                <a:latin typeface="Arial"/>
                <a:cs typeface="Arial"/>
              </a:rPr>
              <a:t>month)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8586596" y="5375528"/>
            <a:ext cx="776605" cy="207010"/>
            <a:chOff x="8586596" y="5375528"/>
            <a:chExt cx="776605" cy="207010"/>
          </a:xfrm>
        </p:grpSpPr>
        <p:sp>
          <p:nvSpPr>
            <p:cNvPr id="33" name="object 33" descr=""/>
            <p:cNvSpPr/>
            <p:nvPr/>
          </p:nvSpPr>
          <p:spPr>
            <a:xfrm>
              <a:off x="8596121" y="5385053"/>
              <a:ext cx="757555" cy="187960"/>
            </a:xfrm>
            <a:custGeom>
              <a:avLst/>
              <a:gdLst/>
              <a:ahLst/>
              <a:cxnLst/>
              <a:rect l="l" t="t" r="r" b="b"/>
              <a:pathLst>
                <a:path w="757554" h="187960">
                  <a:moveTo>
                    <a:pt x="663702" y="0"/>
                  </a:moveTo>
                  <a:lnTo>
                    <a:pt x="93726" y="0"/>
                  </a:lnTo>
                  <a:lnTo>
                    <a:pt x="57242" y="7365"/>
                  </a:lnTo>
                  <a:lnTo>
                    <a:pt x="27451" y="27451"/>
                  </a:lnTo>
                  <a:lnTo>
                    <a:pt x="7365" y="57242"/>
                  </a:lnTo>
                  <a:lnTo>
                    <a:pt x="0" y="93726"/>
                  </a:lnTo>
                  <a:lnTo>
                    <a:pt x="7365" y="130209"/>
                  </a:lnTo>
                  <a:lnTo>
                    <a:pt x="27451" y="160000"/>
                  </a:lnTo>
                  <a:lnTo>
                    <a:pt x="57242" y="180086"/>
                  </a:lnTo>
                  <a:lnTo>
                    <a:pt x="93726" y="187452"/>
                  </a:lnTo>
                  <a:lnTo>
                    <a:pt x="663702" y="187452"/>
                  </a:lnTo>
                  <a:lnTo>
                    <a:pt x="700185" y="180086"/>
                  </a:lnTo>
                  <a:lnTo>
                    <a:pt x="729976" y="160000"/>
                  </a:lnTo>
                  <a:lnTo>
                    <a:pt x="750062" y="130209"/>
                  </a:lnTo>
                  <a:lnTo>
                    <a:pt x="757428" y="93726"/>
                  </a:lnTo>
                  <a:lnTo>
                    <a:pt x="750062" y="57242"/>
                  </a:lnTo>
                  <a:lnTo>
                    <a:pt x="729976" y="27451"/>
                  </a:lnTo>
                  <a:lnTo>
                    <a:pt x="700185" y="7365"/>
                  </a:lnTo>
                  <a:lnTo>
                    <a:pt x="663702" y="0"/>
                  </a:lnTo>
                  <a:close/>
                </a:path>
              </a:pathLst>
            </a:custGeom>
            <a:solidFill>
              <a:srgbClr val="E1C3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8596121" y="5385053"/>
              <a:ext cx="757555" cy="187960"/>
            </a:xfrm>
            <a:custGeom>
              <a:avLst/>
              <a:gdLst/>
              <a:ahLst/>
              <a:cxnLst/>
              <a:rect l="l" t="t" r="r" b="b"/>
              <a:pathLst>
                <a:path w="757554" h="187960">
                  <a:moveTo>
                    <a:pt x="0" y="93726"/>
                  </a:moveTo>
                  <a:lnTo>
                    <a:pt x="7365" y="57242"/>
                  </a:lnTo>
                  <a:lnTo>
                    <a:pt x="27451" y="27451"/>
                  </a:lnTo>
                  <a:lnTo>
                    <a:pt x="57242" y="7365"/>
                  </a:lnTo>
                  <a:lnTo>
                    <a:pt x="93726" y="0"/>
                  </a:lnTo>
                  <a:lnTo>
                    <a:pt x="663702" y="0"/>
                  </a:lnTo>
                  <a:lnTo>
                    <a:pt x="700185" y="7365"/>
                  </a:lnTo>
                  <a:lnTo>
                    <a:pt x="729976" y="27451"/>
                  </a:lnTo>
                  <a:lnTo>
                    <a:pt x="750062" y="57242"/>
                  </a:lnTo>
                  <a:lnTo>
                    <a:pt x="757428" y="93726"/>
                  </a:lnTo>
                  <a:lnTo>
                    <a:pt x="750062" y="130209"/>
                  </a:lnTo>
                  <a:lnTo>
                    <a:pt x="729976" y="160000"/>
                  </a:lnTo>
                  <a:lnTo>
                    <a:pt x="700185" y="180086"/>
                  </a:lnTo>
                  <a:lnTo>
                    <a:pt x="663702" y="187452"/>
                  </a:lnTo>
                  <a:lnTo>
                    <a:pt x="93726" y="187452"/>
                  </a:lnTo>
                  <a:lnTo>
                    <a:pt x="57242" y="180086"/>
                  </a:lnTo>
                  <a:lnTo>
                    <a:pt x="27451" y="160000"/>
                  </a:lnTo>
                  <a:lnTo>
                    <a:pt x="7365" y="130209"/>
                  </a:lnTo>
                  <a:lnTo>
                    <a:pt x="0" y="93726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8783382" y="5369316"/>
            <a:ext cx="381000" cy="1949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ts val="66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PHA/MHA</a:t>
            </a:r>
            <a:endParaRPr sz="600">
              <a:latin typeface="Arial"/>
              <a:cs typeface="Arial"/>
            </a:endParaRPr>
          </a:p>
          <a:p>
            <a:pPr algn="ctr">
              <a:lnSpc>
                <a:spcPts val="660"/>
              </a:lnSpc>
            </a:pPr>
            <a:r>
              <a:rPr dirty="0" sz="600" spc="-25">
                <a:latin typeface="Arial"/>
                <a:cs typeface="Arial"/>
              </a:rPr>
              <a:t>Due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6" name="object 36" descr=""/>
          <p:cNvGrpSpPr/>
          <p:nvPr/>
        </p:nvGrpSpPr>
        <p:grpSpPr>
          <a:xfrm>
            <a:off x="6862953" y="5634609"/>
            <a:ext cx="775335" cy="208279"/>
            <a:chOff x="6862953" y="5634609"/>
            <a:chExt cx="775335" cy="208279"/>
          </a:xfrm>
        </p:grpSpPr>
        <p:sp>
          <p:nvSpPr>
            <p:cNvPr id="37" name="object 37" descr=""/>
            <p:cNvSpPr/>
            <p:nvPr/>
          </p:nvSpPr>
          <p:spPr>
            <a:xfrm>
              <a:off x="6872478" y="5644134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661416" y="0"/>
                  </a:moveTo>
                  <a:lnTo>
                    <a:pt x="94488" y="0"/>
                  </a:lnTo>
                  <a:lnTo>
                    <a:pt x="57708" y="7425"/>
                  </a:lnTo>
                  <a:lnTo>
                    <a:pt x="27674" y="27674"/>
                  </a:lnTo>
                  <a:lnTo>
                    <a:pt x="7425" y="57708"/>
                  </a:lnTo>
                  <a:lnTo>
                    <a:pt x="0" y="94487"/>
                  </a:lnTo>
                  <a:lnTo>
                    <a:pt x="7425" y="131267"/>
                  </a:lnTo>
                  <a:lnTo>
                    <a:pt x="27674" y="161301"/>
                  </a:lnTo>
                  <a:lnTo>
                    <a:pt x="57708" y="181550"/>
                  </a:lnTo>
                  <a:lnTo>
                    <a:pt x="94488" y="188975"/>
                  </a:lnTo>
                  <a:lnTo>
                    <a:pt x="661416" y="188975"/>
                  </a:lnTo>
                  <a:lnTo>
                    <a:pt x="698195" y="181550"/>
                  </a:lnTo>
                  <a:lnTo>
                    <a:pt x="728229" y="161301"/>
                  </a:lnTo>
                  <a:lnTo>
                    <a:pt x="748478" y="131267"/>
                  </a:lnTo>
                  <a:lnTo>
                    <a:pt x="755904" y="94487"/>
                  </a:lnTo>
                  <a:lnTo>
                    <a:pt x="748478" y="57708"/>
                  </a:lnTo>
                  <a:lnTo>
                    <a:pt x="728229" y="27674"/>
                  </a:lnTo>
                  <a:lnTo>
                    <a:pt x="698195" y="7425"/>
                  </a:lnTo>
                  <a:lnTo>
                    <a:pt x="661416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6872478" y="5644134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0" y="94487"/>
                  </a:moveTo>
                  <a:lnTo>
                    <a:pt x="7425" y="57708"/>
                  </a:lnTo>
                  <a:lnTo>
                    <a:pt x="27674" y="27674"/>
                  </a:lnTo>
                  <a:lnTo>
                    <a:pt x="57708" y="7425"/>
                  </a:lnTo>
                  <a:lnTo>
                    <a:pt x="94488" y="0"/>
                  </a:lnTo>
                  <a:lnTo>
                    <a:pt x="661416" y="0"/>
                  </a:lnTo>
                  <a:lnTo>
                    <a:pt x="698195" y="7425"/>
                  </a:lnTo>
                  <a:lnTo>
                    <a:pt x="728229" y="27674"/>
                  </a:lnTo>
                  <a:lnTo>
                    <a:pt x="748478" y="57708"/>
                  </a:lnTo>
                  <a:lnTo>
                    <a:pt x="755904" y="94487"/>
                  </a:lnTo>
                  <a:lnTo>
                    <a:pt x="748478" y="131267"/>
                  </a:lnTo>
                  <a:lnTo>
                    <a:pt x="728229" y="161301"/>
                  </a:lnTo>
                  <a:lnTo>
                    <a:pt x="698195" y="181550"/>
                  </a:lnTo>
                  <a:lnTo>
                    <a:pt x="661416" y="188975"/>
                  </a:lnTo>
                  <a:lnTo>
                    <a:pt x="94488" y="188975"/>
                  </a:lnTo>
                  <a:lnTo>
                    <a:pt x="57708" y="181550"/>
                  </a:lnTo>
                  <a:lnTo>
                    <a:pt x="27674" y="161301"/>
                  </a:lnTo>
                  <a:lnTo>
                    <a:pt x="7425" y="131267"/>
                  </a:lnTo>
                  <a:lnTo>
                    <a:pt x="0" y="9448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7079448" y="5666621"/>
            <a:ext cx="34226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R/R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 spc="-20">
                <a:latin typeface="Arial"/>
                <a:cs typeface="Arial"/>
              </a:rPr>
              <a:t>Year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0" name="object 40" descr=""/>
          <p:cNvGrpSpPr/>
          <p:nvPr/>
        </p:nvGrpSpPr>
        <p:grpSpPr>
          <a:xfrm>
            <a:off x="9447655" y="5883021"/>
            <a:ext cx="775335" cy="208279"/>
            <a:chOff x="9447655" y="5883021"/>
            <a:chExt cx="775335" cy="208279"/>
          </a:xfrm>
        </p:grpSpPr>
        <p:sp>
          <p:nvSpPr>
            <p:cNvPr id="41" name="object 41" descr=""/>
            <p:cNvSpPr/>
            <p:nvPr/>
          </p:nvSpPr>
          <p:spPr>
            <a:xfrm>
              <a:off x="9457182" y="5892546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661416" y="0"/>
                  </a:moveTo>
                  <a:lnTo>
                    <a:pt x="94488" y="0"/>
                  </a:lnTo>
                  <a:lnTo>
                    <a:pt x="57708" y="7425"/>
                  </a:lnTo>
                  <a:lnTo>
                    <a:pt x="27674" y="27674"/>
                  </a:lnTo>
                  <a:lnTo>
                    <a:pt x="7425" y="57708"/>
                  </a:lnTo>
                  <a:lnTo>
                    <a:pt x="0" y="94487"/>
                  </a:lnTo>
                  <a:lnTo>
                    <a:pt x="7425" y="131267"/>
                  </a:lnTo>
                  <a:lnTo>
                    <a:pt x="27674" y="161301"/>
                  </a:lnTo>
                  <a:lnTo>
                    <a:pt x="57708" y="181550"/>
                  </a:lnTo>
                  <a:lnTo>
                    <a:pt x="94488" y="188975"/>
                  </a:lnTo>
                  <a:lnTo>
                    <a:pt x="661416" y="188975"/>
                  </a:lnTo>
                  <a:lnTo>
                    <a:pt x="698195" y="181550"/>
                  </a:lnTo>
                  <a:lnTo>
                    <a:pt x="728229" y="161301"/>
                  </a:lnTo>
                  <a:lnTo>
                    <a:pt x="748478" y="131267"/>
                  </a:lnTo>
                  <a:lnTo>
                    <a:pt x="755904" y="94487"/>
                  </a:lnTo>
                  <a:lnTo>
                    <a:pt x="748478" y="57708"/>
                  </a:lnTo>
                  <a:lnTo>
                    <a:pt x="728229" y="27674"/>
                  </a:lnTo>
                  <a:lnTo>
                    <a:pt x="698195" y="7425"/>
                  </a:lnTo>
                  <a:lnTo>
                    <a:pt x="661416" y="0"/>
                  </a:lnTo>
                  <a:close/>
                </a:path>
              </a:pathLst>
            </a:custGeom>
            <a:solidFill>
              <a:srgbClr val="D9F1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9457180" y="5892546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0" y="94487"/>
                  </a:moveTo>
                  <a:lnTo>
                    <a:pt x="7425" y="57708"/>
                  </a:lnTo>
                  <a:lnTo>
                    <a:pt x="27674" y="27674"/>
                  </a:lnTo>
                  <a:lnTo>
                    <a:pt x="57708" y="7425"/>
                  </a:lnTo>
                  <a:lnTo>
                    <a:pt x="94488" y="0"/>
                  </a:lnTo>
                  <a:lnTo>
                    <a:pt x="661416" y="0"/>
                  </a:lnTo>
                  <a:lnTo>
                    <a:pt x="698195" y="7425"/>
                  </a:lnTo>
                  <a:lnTo>
                    <a:pt x="728229" y="27674"/>
                  </a:lnTo>
                  <a:lnTo>
                    <a:pt x="748478" y="57708"/>
                  </a:lnTo>
                  <a:lnTo>
                    <a:pt x="755904" y="94487"/>
                  </a:lnTo>
                  <a:lnTo>
                    <a:pt x="748478" y="131267"/>
                  </a:lnTo>
                  <a:lnTo>
                    <a:pt x="728229" y="161301"/>
                  </a:lnTo>
                  <a:lnTo>
                    <a:pt x="698195" y="181550"/>
                  </a:lnTo>
                  <a:lnTo>
                    <a:pt x="661416" y="188975"/>
                  </a:lnTo>
                  <a:lnTo>
                    <a:pt x="94488" y="188975"/>
                  </a:lnTo>
                  <a:lnTo>
                    <a:pt x="57708" y="181550"/>
                  </a:lnTo>
                  <a:lnTo>
                    <a:pt x="27674" y="161301"/>
                  </a:lnTo>
                  <a:lnTo>
                    <a:pt x="7425" y="131267"/>
                  </a:lnTo>
                  <a:lnTo>
                    <a:pt x="0" y="9448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 descr=""/>
          <p:cNvSpPr txBox="1"/>
          <p:nvPr/>
        </p:nvSpPr>
        <p:spPr>
          <a:xfrm>
            <a:off x="9605936" y="5915909"/>
            <a:ext cx="4584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CUI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Training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4" name="object 44" descr=""/>
          <p:cNvGrpSpPr/>
          <p:nvPr/>
        </p:nvGrpSpPr>
        <p:grpSpPr>
          <a:xfrm>
            <a:off x="8586596" y="5883021"/>
            <a:ext cx="776605" cy="208279"/>
            <a:chOff x="8586596" y="5883021"/>
            <a:chExt cx="776605" cy="208279"/>
          </a:xfrm>
        </p:grpSpPr>
        <p:sp>
          <p:nvSpPr>
            <p:cNvPr id="45" name="object 45" descr=""/>
            <p:cNvSpPr/>
            <p:nvPr/>
          </p:nvSpPr>
          <p:spPr>
            <a:xfrm>
              <a:off x="8596121" y="5892546"/>
              <a:ext cx="757555" cy="189230"/>
            </a:xfrm>
            <a:custGeom>
              <a:avLst/>
              <a:gdLst/>
              <a:ahLst/>
              <a:cxnLst/>
              <a:rect l="l" t="t" r="r" b="b"/>
              <a:pathLst>
                <a:path w="757554" h="189229">
                  <a:moveTo>
                    <a:pt x="662940" y="0"/>
                  </a:moveTo>
                  <a:lnTo>
                    <a:pt x="94488" y="0"/>
                  </a:lnTo>
                  <a:lnTo>
                    <a:pt x="57708" y="7425"/>
                  </a:lnTo>
                  <a:lnTo>
                    <a:pt x="27674" y="27674"/>
                  </a:lnTo>
                  <a:lnTo>
                    <a:pt x="7425" y="57708"/>
                  </a:lnTo>
                  <a:lnTo>
                    <a:pt x="0" y="94487"/>
                  </a:lnTo>
                  <a:lnTo>
                    <a:pt x="7425" y="131267"/>
                  </a:lnTo>
                  <a:lnTo>
                    <a:pt x="27674" y="161301"/>
                  </a:lnTo>
                  <a:lnTo>
                    <a:pt x="57708" y="181550"/>
                  </a:lnTo>
                  <a:lnTo>
                    <a:pt x="94488" y="188975"/>
                  </a:lnTo>
                  <a:lnTo>
                    <a:pt x="662940" y="188975"/>
                  </a:lnTo>
                  <a:lnTo>
                    <a:pt x="699719" y="181550"/>
                  </a:lnTo>
                  <a:lnTo>
                    <a:pt x="729753" y="161301"/>
                  </a:lnTo>
                  <a:lnTo>
                    <a:pt x="750002" y="131267"/>
                  </a:lnTo>
                  <a:lnTo>
                    <a:pt x="757428" y="94487"/>
                  </a:lnTo>
                  <a:lnTo>
                    <a:pt x="750002" y="57708"/>
                  </a:lnTo>
                  <a:lnTo>
                    <a:pt x="729753" y="27674"/>
                  </a:lnTo>
                  <a:lnTo>
                    <a:pt x="699719" y="7425"/>
                  </a:lnTo>
                  <a:lnTo>
                    <a:pt x="662940" y="0"/>
                  </a:lnTo>
                  <a:close/>
                </a:path>
              </a:pathLst>
            </a:custGeom>
            <a:solidFill>
              <a:srgbClr val="D9F1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8596121" y="5892546"/>
              <a:ext cx="757555" cy="189230"/>
            </a:xfrm>
            <a:custGeom>
              <a:avLst/>
              <a:gdLst/>
              <a:ahLst/>
              <a:cxnLst/>
              <a:rect l="l" t="t" r="r" b="b"/>
              <a:pathLst>
                <a:path w="757554" h="189229">
                  <a:moveTo>
                    <a:pt x="0" y="94487"/>
                  </a:moveTo>
                  <a:lnTo>
                    <a:pt x="7425" y="57708"/>
                  </a:lnTo>
                  <a:lnTo>
                    <a:pt x="27674" y="27674"/>
                  </a:lnTo>
                  <a:lnTo>
                    <a:pt x="57708" y="7425"/>
                  </a:lnTo>
                  <a:lnTo>
                    <a:pt x="94488" y="0"/>
                  </a:lnTo>
                  <a:lnTo>
                    <a:pt x="662940" y="0"/>
                  </a:lnTo>
                  <a:lnTo>
                    <a:pt x="699719" y="7425"/>
                  </a:lnTo>
                  <a:lnTo>
                    <a:pt x="729753" y="27674"/>
                  </a:lnTo>
                  <a:lnTo>
                    <a:pt x="750002" y="57708"/>
                  </a:lnTo>
                  <a:lnTo>
                    <a:pt x="757428" y="94487"/>
                  </a:lnTo>
                  <a:lnTo>
                    <a:pt x="750002" y="131267"/>
                  </a:lnTo>
                  <a:lnTo>
                    <a:pt x="729753" y="161301"/>
                  </a:lnTo>
                  <a:lnTo>
                    <a:pt x="699719" y="181550"/>
                  </a:lnTo>
                  <a:lnTo>
                    <a:pt x="662940" y="188975"/>
                  </a:lnTo>
                  <a:lnTo>
                    <a:pt x="94488" y="188975"/>
                  </a:lnTo>
                  <a:lnTo>
                    <a:pt x="57708" y="181550"/>
                  </a:lnTo>
                  <a:lnTo>
                    <a:pt x="27674" y="161301"/>
                  </a:lnTo>
                  <a:lnTo>
                    <a:pt x="7425" y="131267"/>
                  </a:lnTo>
                  <a:lnTo>
                    <a:pt x="0" y="94487"/>
                  </a:lnTo>
                  <a:close/>
                </a:path>
              </a:pathLst>
            </a:custGeom>
            <a:ln w="19049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8769686" y="5877809"/>
            <a:ext cx="408940" cy="19494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 marR="5080" indent="88265">
              <a:lnSpc>
                <a:spcPts val="600"/>
              </a:lnSpc>
              <a:spcBef>
                <a:spcPts val="229"/>
              </a:spcBef>
            </a:pPr>
            <a:r>
              <a:rPr dirty="0" sz="600" spc="-20">
                <a:latin typeface="Arial"/>
                <a:cs typeface="Arial"/>
              </a:rPr>
              <a:t>Cyber</a:t>
            </a:r>
            <a:r>
              <a:rPr dirty="0" sz="600" spc="50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Awareness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8" name="object 48" descr=""/>
          <p:cNvGrpSpPr/>
          <p:nvPr/>
        </p:nvGrpSpPr>
        <p:grpSpPr>
          <a:xfrm>
            <a:off x="6862953" y="5883021"/>
            <a:ext cx="775335" cy="208279"/>
            <a:chOff x="6862953" y="5883021"/>
            <a:chExt cx="775335" cy="208279"/>
          </a:xfrm>
        </p:grpSpPr>
        <p:sp>
          <p:nvSpPr>
            <p:cNvPr id="49" name="object 49" descr=""/>
            <p:cNvSpPr/>
            <p:nvPr/>
          </p:nvSpPr>
          <p:spPr>
            <a:xfrm>
              <a:off x="6872478" y="5892546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661416" y="0"/>
                  </a:moveTo>
                  <a:lnTo>
                    <a:pt x="94488" y="0"/>
                  </a:lnTo>
                  <a:lnTo>
                    <a:pt x="57708" y="7425"/>
                  </a:lnTo>
                  <a:lnTo>
                    <a:pt x="27674" y="27674"/>
                  </a:lnTo>
                  <a:lnTo>
                    <a:pt x="7425" y="57708"/>
                  </a:lnTo>
                  <a:lnTo>
                    <a:pt x="0" y="94487"/>
                  </a:lnTo>
                  <a:lnTo>
                    <a:pt x="7425" y="131267"/>
                  </a:lnTo>
                  <a:lnTo>
                    <a:pt x="27674" y="161301"/>
                  </a:lnTo>
                  <a:lnTo>
                    <a:pt x="57708" y="181550"/>
                  </a:lnTo>
                  <a:lnTo>
                    <a:pt x="94488" y="188975"/>
                  </a:lnTo>
                  <a:lnTo>
                    <a:pt x="661416" y="188975"/>
                  </a:lnTo>
                  <a:lnTo>
                    <a:pt x="698195" y="181550"/>
                  </a:lnTo>
                  <a:lnTo>
                    <a:pt x="728229" y="161301"/>
                  </a:lnTo>
                  <a:lnTo>
                    <a:pt x="748478" y="131267"/>
                  </a:lnTo>
                  <a:lnTo>
                    <a:pt x="755904" y="94487"/>
                  </a:lnTo>
                  <a:lnTo>
                    <a:pt x="748478" y="57708"/>
                  </a:lnTo>
                  <a:lnTo>
                    <a:pt x="728229" y="27674"/>
                  </a:lnTo>
                  <a:lnTo>
                    <a:pt x="698195" y="7425"/>
                  </a:lnTo>
                  <a:lnTo>
                    <a:pt x="661416" y="0"/>
                  </a:lnTo>
                  <a:close/>
                </a:path>
              </a:pathLst>
            </a:custGeom>
            <a:solidFill>
              <a:srgbClr val="D9F1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6872478" y="5892546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0" y="94487"/>
                  </a:moveTo>
                  <a:lnTo>
                    <a:pt x="7425" y="57708"/>
                  </a:lnTo>
                  <a:lnTo>
                    <a:pt x="27674" y="27674"/>
                  </a:lnTo>
                  <a:lnTo>
                    <a:pt x="57708" y="7425"/>
                  </a:lnTo>
                  <a:lnTo>
                    <a:pt x="94488" y="0"/>
                  </a:lnTo>
                  <a:lnTo>
                    <a:pt x="661416" y="0"/>
                  </a:lnTo>
                  <a:lnTo>
                    <a:pt x="698195" y="7425"/>
                  </a:lnTo>
                  <a:lnTo>
                    <a:pt x="728229" y="27674"/>
                  </a:lnTo>
                  <a:lnTo>
                    <a:pt x="748478" y="57708"/>
                  </a:lnTo>
                  <a:lnTo>
                    <a:pt x="755904" y="94487"/>
                  </a:lnTo>
                  <a:lnTo>
                    <a:pt x="748478" y="131267"/>
                  </a:lnTo>
                  <a:lnTo>
                    <a:pt x="728229" y="161301"/>
                  </a:lnTo>
                  <a:lnTo>
                    <a:pt x="698195" y="181550"/>
                  </a:lnTo>
                  <a:lnTo>
                    <a:pt x="661416" y="188975"/>
                  </a:lnTo>
                  <a:lnTo>
                    <a:pt x="94488" y="188975"/>
                  </a:lnTo>
                  <a:lnTo>
                    <a:pt x="57708" y="181550"/>
                  </a:lnTo>
                  <a:lnTo>
                    <a:pt x="27674" y="161301"/>
                  </a:lnTo>
                  <a:lnTo>
                    <a:pt x="7425" y="131267"/>
                  </a:lnTo>
                  <a:lnTo>
                    <a:pt x="0" y="9448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 descr=""/>
          <p:cNvSpPr txBox="1"/>
          <p:nvPr/>
        </p:nvSpPr>
        <p:spPr>
          <a:xfrm>
            <a:off x="6994104" y="5915909"/>
            <a:ext cx="511809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Suicide/SAPR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2" name="object 52" descr=""/>
          <p:cNvGrpSpPr/>
          <p:nvPr/>
        </p:nvGrpSpPr>
        <p:grpSpPr>
          <a:xfrm>
            <a:off x="7722489" y="5883021"/>
            <a:ext cx="775335" cy="208279"/>
            <a:chOff x="7722489" y="5883021"/>
            <a:chExt cx="775335" cy="208279"/>
          </a:xfrm>
        </p:grpSpPr>
        <p:sp>
          <p:nvSpPr>
            <p:cNvPr id="53" name="object 53" descr=""/>
            <p:cNvSpPr/>
            <p:nvPr/>
          </p:nvSpPr>
          <p:spPr>
            <a:xfrm>
              <a:off x="7732014" y="5892546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661416" y="0"/>
                  </a:moveTo>
                  <a:lnTo>
                    <a:pt x="94488" y="0"/>
                  </a:lnTo>
                  <a:lnTo>
                    <a:pt x="57708" y="7425"/>
                  </a:lnTo>
                  <a:lnTo>
                    <a:pt x="27674" y="27674"/>
                  </a:lnTo>
                  <a:lnTo>
                    <a:pt x="7425" y="57708"/>
                  </a:lnTo>
                  <a:lnTo>
                    <a:pt x="0" y="94487"/>
                  </a:lnTo>
                  <a:lnTo>
                    <a:pt x="7425" y="131267"/>
                  </a:lnTo>
                  <a:lnTo>
                    <a:pt x="27674" y="161301"/>
                  </a:lnTo>
                  <a:lnTo>
                    <a:pt x="57708" y="181550"/>
                  </a:lnTo>
                  <a:lnTo>
                    <a:pt x="94488" y="188975"/>
                  </a:lnTo>
                  <a:lnTo>
                    <a:pt x="661416" y="188975"/>
                  </a:lnTo>
                  <a:lnTo>
                    <a:pt x="698195" y="181550"/>
                  </a:lnTo>
                  <a:lnTo>
                    <a:pt x="728229" y="161301"/>
                  </a:lnTo>
                  <a:lnTo>
                    <a:pt x="748478" y="131267"/>
                  </a:lnTo>
                  <a:lnTo>
                    <a:pt x="755904" y="94487"/>
                  </a:lnTo>
                  <a:lnTo>
                    <a:pt x="748478" y="57708"/>
                  </a:lnTo>
                  <a:lnTo>
                    <a:pt x="728229" y="27674"/>
                  </a:lnTo>
                  <a:lnTo>
                    <a:pt x="698195" y="7425"/>
                  </a:lnTo>
                  <a:lnTo>
                    <a:pt x="661416" y="0"/>
                  </a:lnTo>
                  <a:close/>
                </a:path>
              </a:pathLst>
            </a:custGeom>
            <a:solidFill>
              <a:srgbClr val="D9F1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7732014" y="5892546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0" y="94487"/>
                  </a:moveTo>
                  <a:lnTo>
                    <a:pt x="7425" y="57708"/>
                  </a:lnTo>
                  <a:lnTo>
                    <a:pt x="27674" y="27674"/>
                  </a:lnTo>
                  <a:lnTo>
                    <a:pt x="57708" y="7425"/>
                  </a:lnTo>
                  <a:lnTo>
                    <a:pt x="94488" y="0"/>
                  </a:lnTo>
                  <a:lnTo>
                    <a:pt x="661416" y="0"/>
                  </a:lnTo>
                  <a:lnTo>
                    <a:pt x="698195" y="7425"/>
                  </a:lnTo>
                  <a:lnTo>
                    <a:pt x="728229" y="27674"/>
                  </a:lnTo>
                  <a:lnTo>
                    <a:pt x="748478" y="57708"/>
                  </a:lnTo>
                  <a:lnTo>
                    <a:pt x="755904" y="94487"/>
                  </a:lnTo>
                  <a:lnTo>
                    <a:pt x="748478" y="131267"/>
                  </a:lnTo>
                  <a:lnTo>
                    <a:pt x="728229" y="161301"/>
                  </a:lnTo>
                  <a:lnTo>
                    <a:pt x="698195" y="181550"/>
                  </a:lnTo>
                  <a:lnTo>
                    <a:pt x="661416" y="188975"/>
                  </a:lnTo>
                  <a:lnTo>
                    <a:pt x="94488" y="188975"/>
                  </a:lnTo>
                  <a:lnTo>
                    <a:pt x="57708" y="181550"/>
                  </a:lnTo>
                  <a:lnTo>
                    <a:pt x="27674" y="161301"/>
                  </a:lnTo>
                  <a:lnTo>
                    <a:pt x="7425" y="131267"/>
                  </a:lnTo>
                  <a:lnTo>
                    <a:pt x="0" y="9448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 descr=""/>
          <p:cNvSpPr txBox="1"/>
          <p:nvPr/>
        </p:nvSpPr>
        <p:spPr>
          <a:xfrm>
            <a:off x="7938653" y="5877809"/>
            <a:ext cx="341630" cy="19494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5240" marR="5080" indent="-3175">
              <a:lnSpc>
                <a:spcPts val="600"/>
              </a:lnSpc>
              <a:spcBef>
                <a:spcPts val="229"/>
              </a:spcBef>
            </a:pPr>
            <a:r>
              <a:rPr dirty="0" sz="600" spc="-10">
                <a:latin typeface="Arial"/>
                <a:cs typeface="Arial"/>
              </a:rPr>
              <a:t>Religious</a:t>
            </a:r>
            <a:r>
              <a:rPr dirty="0" sz="600" spc="50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Freedom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6" name="object 56" descr=""/>
          <p:cNvGrpSpPr/>
          <p:nvPr/>
        </p:nvGrpSpPr>
        <p:grpSpPr>
          <a:xfrm>
            <a:off x="10308717" y="5883021"/>
            <a:ext cx="775335" cy="208279"/>
            <a:chOff x="10308717" y="5883021"/>
            <a:chExt cx="775335" cy="208279"/>
          </a:xfrm>
        </p:grpSpPr>
        <p:sp>
          <p:nvSpPr>
            <p:cNvPr id="57" name="object 57" descr=""/>
            <p:cNvSpPr/>
            <p:nvPr/>
          </p:nvSpPr>
          <p:spPr>
            <a:xfrm>
              <a:off x="10318242" y="5892546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661416" y="0"/>
                  </a:moveTo>
                  <a:lnTo>
                    <a:pt x="94488" y="0"/>
                  </a:lnTo>
                  <a:lnTo>
                    <a:pt x="57708" y="7425"/>
                  </a:lnTo>
                  <a:lnTo>
                    <a:pt x="27674" y="27674"/>
                  </a:lnTo>
                  <a:lnTo>
                    <a:pt x="7425" y="57708"/>
                  </a:lnTo>
                  <a:lnTo>
                    <a:pt x="0" y="94487"/>
                  </a:lnTo>
                  <a:lnTo>
                    <a:pt x="7425" y="131267"/>
                  </a:lnTo>
                  <a:lnTo>
                    <a:pt x="27674" y="161301"/>
                  </a:lnTo>
                  <a:lnTo>
                    <a:pt x="57708" y="181550"/>
                  </a:lnTo>
                  <a:lnTo>
                    <a:pt x="94488" y="188975"/>
                  </a:lnTo>
                  <a:lnTo>
                    <a:pt x="661416" y="188975"/>
                  </a:lnTo>
                  <a:lnTo>
                    <a:pt x="698195" y="181550"/>
                  </a:lnTo>
                  <a:lnTo>
                    <a:pt x="728229" y="161301"/>
                  </a:lnTo>
                  <a:lnTo>
                    <a:pt x="748478" y="131267"/>
                  </a:lnTo>
                  <a:lnTo>
                    <a:pt x="755904" y="94487"/>
                  </a:lnTo>
                  <a:lnTo>
                    <a:pt x="748478" y="57708"/>
                  </a:lnTo>
                  <a:lnTo>
                    <a:pt x="728229" y="27674"/>
                  </a:lnTo>
                  <a:lnTo>
                    <a:pt x="698195" y="7425"/>
                  </a:lnTo>
                  <a:lnTo>
                    <a:pt x="661416" y="0"/>
                  </a:lnTo>
                  <a:close/>
                </a:path>
              </a:pathLst>
            </a:custGeom>
            <a:solidFill>
              <a:srgbClr val="D9F1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10318242" y="5892546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0" y="94487"/>
                  </a:moveTo>
                  <a:lnTo>
                    <a:pt x="7425" y="57708"/>
                  </a:lnTo>
                  <a:lnTo>
                    <a:pt x="27674" y="27674"/>
                  </a:lnTo>
                  <a:lnTo>
                    <a:pt x="57708" y="7425"/>
                  </a:lnTo>
                  <a:lnTo>
                    <a:pt x="94488" y="0"/>
                  </a:lnTo>
                  <a:lnTo>
                    <a:pt x="661416" y="0"/>
                  </a:lnTo>
                  <a:lnTo>
                    <a:pt x="698195" y="7425"/>
                  </a:lnTo>
                  <a:lnTo>
                    <a:pt x="728229" y="27674"/>
                  </a:lnTo>
                  <a:lnTo>
                    <a:pt x="748478" y="57708"/>
                  </a:lnTo>
                  <a:lnTo>
                    <a:pt x="755904" y="94487"/>
                  </a:lnTo>
                  <a:lnTo>
                    <a:pt x="748478" y="131267"/>
                  </a:lnTo>
                  <a:lnTo>
                    <a:pt x="728229" y="161301"/>
                  </a:lnTo>
                  <a:lnTo>
                    <a:pt x="698195" y="181550"/>
                  </a:lnTo>
                  <a:lnTo>
                    <a:pt x="661416" y="188975"/>
                  </a:lnTo>
                  <a:lnTo>
                    <a:pt x="94488" y="188975"/>
                  </a:lnTo>
                  <a:lnTo>
                    <a:pt x="57708" y="181550"/>
                  </a:lnTo>
                  <a:lnTo>
                    <a:pt x="27674" y="161301"/>
                  </a:lnTo>
                  <a:lnTo>
                    <a:pt x="7425" y="131267"/>
                  </a:lnTo>
                  <a:lnTo>
                    <a:pt x="0" y="9448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9" name="object 59" descr=""/>
          <p:cNvSpPr txBox="1"/>
          <p:nvPr/>
        </p:nvSpPr>
        <p:spPr>
          <a:xfrm>
            <a:off x="10509276" y="5877809"/>
            <a:ext cx="373380" cy="19494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 marR="5080" indent="74295">
              <a:lnSpc>
                <a:spcPts val="600"/>
              </a:lnSpc>
              <a:spcBef>
                <a:spcPts val="229"/>
              </a:spcBef>
            </a:pPr>
            <a:r>
              <a:rPr dirty="0" sz="600" spc="-10">
                <a:latin typeface="Arial"/>
                <a:cs typeface="Arial"/>
              </a:rPr>
              <a:t>Force</a:t>
            </a:r>
            <a:r>
              <a:rPr dirty="0" sz="600" spc="50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Protection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0" name="object 60" descr=""/>
          <p:cNvGrpSpPr/>
          <p:nvPr/>
        </p:nvGrpSpPr>
        <p:grpSpPr>
          <a:xfrm>
            <a:off x="8586596" y="5634609"/>
            <a:ext cx="776605" cy="208279"/>
            <a:chOff x="8586596" y="5634609"/>
            <a:chExt cx="776605" cy="208279"/>
          </a:xfrm>
        </p:grpSpPr>
        <p:sp>
          <p:nvSpPr>
            <p:cNvPr id="61" name="object 61" descr=""/>
            <p:cNvSpPr/>
            <p:nvPr/>
          </p:nvSpPr>
          <p:spPr>
            <a:xfrm>
              <a:off x="8596121" y="5644134"/>
              <a:ext cx="757555" cy="189230"/>
            </a:xfrm>
            <a:custGeom>
              <a:avLst/>
              <a:gdLst/>
              <a:ahLst/>
              <a:cxnLst/>
              <a:rect l="l" t="t" r="r" b="b"/>
              <a:pathLst>
                <a:path w="757554" h="189229">
                  <a:moveTo>
                    <a:pt x="662940" y="0"/>
                  </a:moveTo>
                  <a:lnTo>
                    <a:pt x="94488" y="0"/>
                  </a:lnTo>
                  <a:lnTo>
                    <a:pt x="57708" y="7425"/>
                  </a:lnTo>
                  <a:lnTo>
                    <a:pt x="27674" y="27674"/>
                  </a:lnTo>
                  <a:lnTo>
                    <a:pt x="7425" y="57708"/>
                  </a:lnTo>
                  <a:lnTo>
                    <a:pt x="0" y="94487"/>
                  </a:lnTo>
                  <a:lnTo>
                    <a:pt x="7425" y="131267"/>
                  </a:lnTo>
                  <a:lnTo>
                    <a:pt x="27674" y="161301"/>
                  </a:lnTo>
                  <a:lnTo>
                    <a:pt x="57708" y="181550"/>
                  </a:lnTo>
                  <a:lnTo>
                    <a:pt x="94488" y="188975"/>
                  </a:lnTo>
                  <a:lnTo>
                    <a:pt x="662940" y="188975"/>
                  </a:lnTo>
                  <a:lnTo>
                    <a:pt x="699719" y="181550"/>
                  </a:lnTo>
                  <a:lnTo>
                    <a:pt x="729753" y="161301"/>
                  </a:lnTo>
                  <a:lnTo>
                    <a:pt x="750002" y="131267"/>
                  </a:lnTo>
                  <a:lnTo>
                    <a:pt x="757428" y="94487"/>
                  </a:lnTo>
                  <a:lnTo>
                    <a:pt x="750002" y="57708"/>
                  </a:lnTo>
                  <a:lnTo>
                    <a:pt x="729753" y="27674"/>
                  </a:lnTo>
                  <a:lnTo>
                    <a:pt x="699719" y="7425"/>
                  </a:lnTo>
                  <a:lnTo>
                    <a:pt x="662940" y="0"/>
                  </a:lnTo>
                  <a:close/>
                </a:path>
              </a:pathLst>
            </a:custGeom>
            <a:solidFill>
              <a:srgbClr val="E1C3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8596121" y="5644134"/>
              <a:ext cx="757555" cy="189230"/>
            </a:xfrm>
            <a:custGeom>
              <a:avLst/>
              <a:gdLst/>
              <a:ahLst/>
              <a:cxnLst/>
              <a:rect l="l" t="t" r="r" b="b"/>
              <a:pathLst>
                <a:path w="757554" h="189229">
                  <a:moveTo>
                    <a:pt x="0" y="94487"/>
                  </a:moveTo>
                  <a:lnTo>
                    <a:pt x="7425" y="57708"/>
                  </a:lnTo>
                  <a:lnTo>
                    <a:pt x="27674" y="27674"/>
                  </a:lnTo>
                  <a:lnTo>
                    <a:pt x="57708" y="7425"/>
                  </a:lnTo>
                  <a:lnTo>
                    <a:pt x="94488" y="0"/>
                  </a:lnTo>
                  <a:lnTo>
                    <a:pt x="662940" y="0"/>
                  </a:lnTo>
                  <a:lnTo>
                    <a:pt x="699719" y="7425"/>
                  </a:lnTo>
                  <a:lnTo>
                    <a:pt x="729753" y="27674"/>
                  </a:lnTo>
                  <a:lnTo>
                    <a:pt x="750002" y="57708"/>
                  </a:lnTo>
                  <a:lnTo>
                    <a:pt x="757428" y="94487"/>
                  </a:lnTo>
                  <a:lnTo>
                    <a:pt x="750002" y="131267"/>
                  </a:lnTo>
                  <a:lnTo>
                    <a:pt x="729753" y="161301"/>
                  </a:lnTo>
                  <a:lnTo>
                    <a:pt x="699719" y="181550"/>
                  </a:lnTo>
                  <a:lnTo>
                    <a:pt x="662940" y="188975"/>
                  </a:lnTo>
                  <a:lnTo>
                    <a:pt x="94488" y="188975"/>
                  </a:lnTo>
                  <a:lnTo>
                    <a:pt x="57708" y="181550"/>
                  </a:lnTo>
                  <a:lnTo>
                    <a:pt x="27674" y="161301"/>
                  </a:lnTo>
                  <a:lnTo>
                    <a:pt x="7425" y="131267"/>
                  </a:lnTo>
                  <a:lnTo>
                    <a:pt x="0" y="94487"/>
                  </a:lnTo>
                  <a:close/>
                </a:path>
              </a:pathLst>
            </a:custGeom>
            <a:ln w="19049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3" name="object 63" descr=""/>
          <p:cNvSpPr txBox="1"/>
          <p:nvPr/>
        </p:nvSpPr>
        <p:spPr>
          <a:xfrm>
            <a:off x="8705658" y="5666621"/>
            <a:ext cx="5384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HIV</a:t>
            </a:r>
            <a:r>
              <a:rPr dirty="0" sz="600" spc="2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Bloodwork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4" name="object 64" descr=""/>
          <p:cNvGrpSpPr/>
          <p:nvPr/>
        </p:nvGrpSpPr>
        <p:grpSpPr>
          <a:xfrm>
            <a:off x="10308717" y="5634609"/>
            <a:ext cx="775335" cy="208279"/>
            <a:chOff x="10308717" y="5634609"/>
            <a:chExt cx="775335" cy="208279"/>
          </a:xfrm>
        </p:grpSpPr>
        <p:sp>
          <p:nvSpPr>
            <p:cNvPr id="65" name="object 65" descr=""/>
            <p:cNvSpPr/>
            <p:nvPr/>
          </p:nvSpPr>
          <p:spPr>
            <a:xfrm>
              <a:off x="10318242" y="5644134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661416" y="0"/>
                  </a:moveTo>
                  <a:lnTo>
                    <a:pt x="94488" y="0"/>
                  </a:lnTo>
                  <a:lnTo>
                    <a:pt x="57708" y="7425"/>
                  </a:lnTo>
                  <a:lnTo>
                    <a:pt x="27674" y="27674"/>
                  </a:lnTo>
                  <a:lnTo>
                    <a:pt x="7425" y="57708"/>
                  </a:lnTo>
                  <a:lnTo>
                    <a:pt x="0" y="94487"/>
                  </a:lnTo>
                  <a:lnTo>
                    <a:pt x="7425" y="131267"/>
                  </a:lnTo>
                  <a:lnTo>
                    <a:pt x="27674" y="161301"/>
                  </a:lnTo>
                  <a:lnTo>
                    <a:pt x="57708" y="181550"/>
                  </a:lnTo>
                  <a:lnTo>
                    <a:pt x="94488" y="188975"/>
                  </a:lnTo>
                  <a:lnTo>
                    <a:pt x="661416" y="188975"/>
                  </a:lnTo>
                  <a:lnTo>
                    <a:pt x="698195" y="181550"/>
                  </a:lnTo>
                  <a:lnTo>
                    <a:pt x="728229" y="161301"/>
                  </a:lnTo>
                  <a:lnTo>
                    <a:pt x="748478" y="131267"/>
                  </a:lnTo>
                  <a:lnTo>
                    <a:pt x="755904" y="94487"/>
                  </a:lnTo>
                  <a:lnTo>
                    <a:pt x="748478" y="57708"/>
                  </a:lnTo>
                  <a:lnTo>
                    <a:pt x="728229" y="27674"/>
                  </a:lnTo>
                  <a:lnTo>
                    <a:pt x="698195" y="7425"/>
                  </a:lnTo>
                  <a:lnTo>
                    <a:pt x="661416" y="0"/>
                  </a:lnTo>
                  <a:close/>
                </a:path>
              </a:pathLst>
            </a:custGeom>
            <a:solidFill>
              <a:srgbClr val="C9ED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10318242" y="5644134"/>
              <a:ext cx="756285" cy="189230"/>
            </a:xfrm>
            <a:custGeom>
              <a:avLst/>
              <a:gdLst/>
              <a:ahLst/>
              <a:cxnLst/>
              <a:rect l="l" t="t" r="r" b="b"/>
              <a:pathLst>
                <a:path w="756284" h="189229">
                  <a:moveTo>
                    <a:pt x="0" y="94487"/>
                  </a:moveTo>
                  <a:lnTo>
                    <a:pt x="7425" y="57708"/>
                  </a:lnTo>
                  <a:lnTo>
                    <a:pt x="27674" y="27674"/>
                  </a:lnTo>
                  <a:lnTo>
                    <a:pt x="57708" y="7425"/>
                  </a:lnTo>
                  <a:lnTo>
                    <a:pt x="94488" y="0"/>
                  </a:lnTo>
                  <a:lnTo>
                    <a:pt x="661416" y="0"/>
                  </a:lnTo>
                  <a:lnTo>
                    <a:pt x="698195" y="7425"/>
                  </a:lnTo>
                  <a:lnTo>
                    <a:pt x="728229" y="27674"/>
                  </a:lnTo>
                  <a:lnTo>
                    <a:pt x="748478" y="57708"/>
                  </a:lnTo>
                  <a:lnTo>
                    <a:pt x="755904" y="94487"/>
                  </a:lnTo>
                  <a:lnTo>
                    <a:pt x="748478" y="131267"/>
                  </a:lnTo>
                  <a:lnTo>
                    <a:pt x="728229" y="161301"/>
                  </a:lnTo>
                  <a:lnTo>
                    <a:pt x="698195" y="181550"/>
                  </a:lnTo>
                  <a:lnTo>
                    <a:pt x="661416" y="188975"/>
                  </a:lnTo>
                  <a:lnTo>
                    <a:pt x="94488" y="188975"/>
                  </a:lnTo>
                  <a:lnTo>
                    <a:pt x="57708" y="181550"/>
                  </a:lnTo>
                  <a:lnTo>
                    <a:pt x="27674" y="161301"/>
                  </a:lnTo>
                  <a:lnTo>
                    <a:pt x="7425" y="131267"/>
                  </a:lnTo>
                  <a:lnTo>
                    <a:pt x="0" y="9448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7" name="object 67" descr=""/>
          <p:cNvSpPr txBox="1"/>
          <p:nvPr/>
        </p:nvSpPr>
        <p:spPr>
          <a:xfrm>
            <a:off x="10516911" y="5666621"/>
            <a:ext cx="3568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DT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Board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68" name="object 68" descr=""/>
          <p:cNvGraphicFramePr>
            <a:graphicFrameLocks noGrp="1"/>
          </p:cNvGraphicFramePr>
          <p:nvPr/>
        </p:nvGraphicFramePr>
        <p:xfrm>
          <a:off x="1110461" y="5178081"/>
          <a:ext cx="2730500" cy="732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4760"/>
                <a:gridCol w="1386840"/>
              </a:tblGrid>
              <a:tr h="16891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Dates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planned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AT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PME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Status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Next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Promotion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Latest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Decoration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529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U.S. Air Force</Company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DUNCAN, ILIAH M MSgt USAF AFRC RIO/IRR</dc:creator>
  <dcterms:created xsi:type="dcterms:W3CDTF">2024-10-25T16:02:16Z</dcterms:created>
  <dcterms:modified xsi:type="dcterms:W3CDTF">2024-10-25T16:02:16Z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2024-09-11T00:00:00Z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2024-10-25T00:00:00Z</vt:filetime>
  </property>
  <property fmtid="{D5CDD505-2E9C-101B-9397-08002B2CF9AE}" pid="5" name="Producer">
    <vt:lpwstr>Adobe PDF Library 24.2.13</vt:lpwstr>
  </property>
</Properties>
</file>