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49057" y="567195"/>
            <a:ext cx="5965190" cy="358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80477" y="1570962"/>
            <a:ext cx="10031095" cy="1763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hyperlink" Target="https://www.afrc.af.mil/About-Us/IMA-Strategic-Review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118577" y="1570962"/>
          <a:ext cx="10031095" cy="1763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9310"/>
                <a:gridCol w="829310"/>
                <a:gridCol w="829309"/>
                <a:gridCol w="829310"/>
                <a:gridCol w="829310"/>
                <a:gridCol w="829310"/>
                <a:gridCol w="829310"/>
                <a:gridCol w="829309"/>
                <a:gridCol w="829309"/>
                <a:gridCol w="829309"/>
                <a:gridCol w="829309"/>
                <a:gridCol w="829309"/>
              </a:tblGrid>
              <a:tr h="238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JAN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FEB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MAR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APR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6162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MAY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JUN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JUL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AUG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SEP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OCT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NOV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DEC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115">
                    <a:lnL w="6350">
                      <a:solidFill>
                        <a:srgbClr val="ADADAD"/>
                      </a:solidFill>
                      <a:prstDash val="solid"/>
                    </a:lnL>
                  </a:tcPr>
                </a:tc>
              </a:tr>
              <a:tr h="3098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26364" marR="118110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Check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Medical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Readiness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(IMR)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Note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due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dates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80645" marR="71120" indent="635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Review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SGLI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designations</a:t>
                      </a:r>
                      <a:r>
                        <a:rPr dirty="0" sz="7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befeficiaries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Q2 </a:t>
                      </a:r>
                      <a:r>
                        <a:rPr dirty="0" sz="700" spc="-20" b="1">
                          <a:latin typeface="Arial"/>
                          <a:cs typeface="Arial"/>
                        </a:rPr>
                        <a:t>vIRO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88265" marR="79375" indent="-3175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Uniform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Check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Order</a:t>
                      </a:r>
                      <a:r>
                        <a:rPr dirty="0" sz="7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new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items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enlisted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Officers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receive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allowance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77800" marR="168910" indent="2540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Submit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participation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waivers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35">
                          <a:latin typeface="Arial"/>
                          <a:cs typeface="Arial"/>
                        </a:rPr>
                        <a:t>FY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30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April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76530" marR="165100" indent="-5715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Request</a:t>
                      </a:r>
                      <a:r>
                        <a:rPr dirty="0" sz="7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AT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Orders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current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FY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NLT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May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99390" marR="192405" indent="-635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"/>
                          <a:cs typeface="Arial"/>
                        </a:rPr>
                        <a:t>Annual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TASKORD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"/>
                          <a:cs typeface="Arial"/>
                        </a:rPr>
                        <a:t>Read/sign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Q3 </a:t>
                      </a:r>
                      <a:r>
                        <a:rPr dirty="0" sz="700" spc="-20" b="1">
                          <a:latin typeface="Arial"/>
                          <a:cs typeface="Arial"/>
                        </a:rPr>
                        <a:t>vIRO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95885" marR="86995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15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July</a:t>
                      </a:r>
                      <a:r>
                        <a:rPr dirty="0" sz="7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deadline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current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FY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funding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obligations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95885" marR="86995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31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July</a:t>
                      </a:r>
                      <a:r>
                        <a:rPr dirty="0" sz="7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deadline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execute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RPA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funds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Q4 </a:t>
                      </a:r>
                      <a:r>
                        <a:rPr dirty="0" sz="700" spc="-20" b="1">
                          <a:latin typeface="Arial"/>
                          <a:cs typeface="Arial"/>
                        </a:rPr>
                        <a:t>vIRO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30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Sept</a:t>
                      </a:r>
                      <a:r>
                        <a:rPr dirty="0" sz="7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EOFY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00330" marR="92075" indent="3175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Closeout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outstanding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vouchers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FY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0330" marR="91440" indent="361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>
                          <a:latin typeface="Arial"/>
                          <a:cs typeface="Arial"/>
                        </a:rPr>
                        <a:t>New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FY</a:t>
                      </a:r>
                      <a:r>
                        <a:rPr dirty="0" sz="7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starts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Annual</a:t>
                      </a:r>
                      <a:r>
                        <a:rPr dirty="0" sz="7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Flu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Shot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00" b="1">
                          <a:latin typeface="Arial"/>
                          <a:cs typeface="Arial"/>
                        </a:rPr>
                        <a:t>Q1 </a:t>
                      </a:r>
                      <a:r>
                        <a:rPr dirty="0" sz="700" spc="-20" b="1">
                          <a:latin typeface="Arial"/>
                          <a:cs typeface="Arial"/>
                        </a:rPr>
                        <a:t>vIRO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>
                          <a:latin typeface="Arial"/>
                          <a:cs typeface="Arial"/>
                        </a:rPr>
                        <a:t>Check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vRED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emergency</a:t>
                      </a:r>
                      <a:r>
                        <a:rPr dirty="0" sz="7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data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 marR="102235" indent="1612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Arial"/>
                          <a:cs typeface="Arial"/>
                        </a:rPr>
                        <a:t>Review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vMPF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Records,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myVector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 and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00" spc="-20">
                          <a:latin typeface="Arial"/>
                          <a:cs typeface="Arial"/>
                        </a:rPr>
                        <a:t>PRDA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solidFill>
                      <a:srgbClr val="EEF8FF"/>
                    </a:solidFill>
                  </a:tcPr>
                </a:tc>
              </a:tr>
              <a:tr h="12147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01600" marR="93980" indent="-635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Start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Planning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Next</a:t>
                      </a:r>
                      <a:r>
                        <a:rPr dirty="0" sz="7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FY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AT/IDT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93040" marR="184150" indent="1905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Report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any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updates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 for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Security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clearance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77470" marR="69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>
                          <a:latin typeface="Arial"/>
                          <a:cs typeface="Arial"/>
                        </a:rPr>
                        <a:t>30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June</a:t>
                      </a:r>
                      <a:r>
                        <a:rPr dirty="0" sz="7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deadline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orders</a:t>
                      </a:r>
                      <a:r>
                        <a:rPr dirty="0" sz="70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funds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obligation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07950" marR="99060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15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August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deadline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 to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update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IDT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schedule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UTAPS</a:t>
                      </a:r>
                      <a:r>
                        <a:rPr dirty="0" sz="7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70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next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FY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84150" marR="175260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"/>
                          <a:cs typeface="Arial"/>
                        </a:rPr>
                        <a:t>MyLearning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Note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accomplish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training</a:t>
                      </a:r>
                      <a:r>
                        <a:rPr dirty="0" sz="7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due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120014" marR="113030">
                        <a:lnSpc>
                          <a:spcPct val="100000"/>
                        </a:lnSpc>
                      </a:pPr>
                      <a:r>
                        <a:rPr dirty="0" sz="700">
                          <a:latin typeface="Arial"/>
                          <a:cs typeface="Arial"/>
                        </a:rPr>
                        <a:t>Look into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DT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50">
                          <a:latin typeface="Arial"/>
                          <a:cs typeface="Arial"/>
                        </a:rPr>
                        <a:t>&amp;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school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board</a:t>
                      </a:r>
                      <a:r>
                        <a:rPr dirty="0" sz="700" spc="5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suspense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solidFill>
                      <a:srgbClr val="EEF8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118577" y="3672725"/>
          <a:ext cx="10031095" cy="1421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9310"/>
                <a:gridCol w="829310"/>
                <a:gridCol w="829309"/>
                <a:gridCol w="829310"/>
                <a:gridCol w="829310"/>
                <a:gridCol w="829310"/>
                <a:gridCol w="829310"/>
                <a:gridCol w="829309"/>
                <a:gridCol w="829309"/>
                <a:gridCol w="829309"/>
                <a:gridCol w="829309"/>
                <a:gridCol w="829309"/>
              </a:tblGrid>
              <a:tr h="142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lnR w="6350">
                      <a:solidFill>
                        <a:srgbClr val="ADADAD"/>
                      </a:solidFill>
                      <a:prstDash val="solid"/>
                    </a:lnR>
                    <a:solidFill>
                      <a:srgbClr val="EEF8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ADADAD"/>
                      </a:solidFill>
                      <a:prstDash val="solid"/>
                    </a:lnL>
                    <a:solidFill>
                      <a:srgbClr val="EEF8FF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4937254" y="3412125"/>
            <a:ext cx="23139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Drag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Personal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Deadlines/Tasks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Below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150">
                <a:solidFill>
                  <a:srgbClr val="004B97"/>
                </a:solidFill>
                <a:latin typeface="Arial Black"/>
                <a:cs typeface="Arial Black"/>
              </a:rPr>
              <a:t>IMA</a:t>
            </a:r>
            <a:r>
              <a:rPr dirty="0" sz="2150" spc="70">
                <a:solidFill>
                  <a:srgbClr val="004B97"/>
                </a:solidFill>
                <a:latin typeface="Arial Black"/>
                <a:cs typeface="Arial Black"/>
              </a:rPr>
              <a:t> </a:t>
            </a:r>
            <a:r>
              <a:rPr dirty="0" sz="2150">
                <a:solidFill>
                  <a:srgbClr val="004B97"/>
                </a:solidFill>
                <a:latin typeface="Arial Black"/>
                <a:cs typeface="Arial Black"/>
              </a:rPr>
              <a:t>Battle</a:t>
            </a:r>
            <a:r>
              <a:rPr dirty="0" sz="2150" spc="25">
                <a:solidFill>
                  <a:srgbClr val="004B97"/>
                </a:solidFill>
                <a:latin typeface="Arial Black"/>
                <a:cs typeface="Arial Black"/>
              </a:rPr>
              <a:t> </a:t>
            </a:r>
            <a:r>
              <a:rPr dirty="0" sz="2150">
                <a:solidFill>
                  <a:srgbClr val="004B97"/>
                </a:solidFill>
                <a:latin typeface="Arial Black"/>
                <a:cs typeface="Arial Black"/>
              </a:rPr>
              <a:t>Rhythm</a:t>
            </a:r>
            <a:r>
              <a:rPr dirty="0" sz="2150" spc="65">
                <a:solidFill>
                  <a:srgbClr val="004B97"/>
                </a:solidFill>
                <a:latin typeface="Arial Black"/>
                <a:cs typeface="Arial Black"/>
              </a:rPr>
              <a:t> </a:t>
            </a:r>
            <a:r>
              <a:rPr dirty="0" sz="2150">
                <a:solidFill>
                  <a:srgbClr val="001F5F"/>
                </a:solidFill>
              </a:rPr>
              <a:t>|</a:t>
            </a:r>
            <a:r>
              <a:rPr dirty="0" sz="2150" spc="185">
                <a:solidFill>
                  <a:srgbClr val="001F5F"/>
                </a:solidFill>
              </a:rPr>
              <a:t> </a:t>
            </a:r>
            <a:r>
              <a:rPr dirty="0"/>
              <a:t>A</a:t>
            </a:r>
            <a:r>
              <a:rPr dirty="0" spc="-50"/>
              <a:t> </a:t>
            </a:r>
            <a:r>
              <a:rPr dirty="0"/>
              <a:t>Guide</a:t>
            </a:r>
            <a:r>
              <a:rPr dirty="0" spc="55"/>
              <a:t> </a:t>
            </a:r>
            <a:r>
              <a:rPr dirty="0"/>
              <a:t>to</a:t>
            </a:r>
            <a:r>
              <a:rPr dirty="0" spc="45"/>
              <a:t> </a:t>
            </a:r>
            <a:r>
              <a:rPr dirty="0"/>
              <a:t>Reoccurring</a:t>
            </a:r>
            <a:r>
              <a:rPr dirty="0" spc="85"/>
              <a:t> </a:t>
            </a:r>
            <a:r>
              <a:rPr dirty="0" spc="-10"/>
              <a:t>Events</a:t>
            </a:r>
            <a:endParaRPr sz="2150">
              <a:latin typeface="Arial Black"/>
              <a:cs typeface="Arial Black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6236" y="6198108"/>
            <a:ext cx="2513075" cy="43586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3795396" y="6251210"/>
            <a:ext cx="2374900" cy="3162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900">
                <a:solidFill>
                  <a:srgbClr val="05529C"/>
                </a:solidFill>
                <a:latin typeface="Arial"/>
                <a:cs typeface="Arial"/>
                <a:hlinkClick r:id="rId3"/>
              </a:rPr>
              <a:t>|</a:t>
            </a:r>
            <a:r>
              <a:rPr dirty="0" sz="1900" spc="-35">
                <a:solidFill>
                  <a:srgbClr val="0552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1100">
                <a:solidFill>
                  <a:srgbClr val="05529C"/>
                </a:solidFill>
                <a:latin typeface="Arial"/>
                <a:cs typeface="Arial"/>
                <a:hlinkClick r:id="rId3"/>
              </a:rPr>
              <a:t>A</a:t>
            </a:r>
            <a:r>
              <a:rPr dirty="0" sz="1100" spc="-25">
                <a:solidFill>
                  <a:srgbClr val="0552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1100" spc="-10">
                <a:solidFill>
                  <a:srgbClr val="05529C"/>
                </a:solidFill>
                <a:latin typeface="Arial"/>
                <a:cs typeface="Arial"/>
                <a:hlinkClick r:id="rId3"/>
              </a:rPr>
              <a:t>Collaboration</a:t>
            </a:r>
            <a:r>
              <a:rPr dirty="0" sz="1100" spc="-30">
                <a:solidFill>
                  <a:srgbClr val="0552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1100">
                <a:solidFill>
                  <a:srgbClr val="05529C"/>
                </a:solidFill>
                <a:latin typeface="Arial"/>
                <a:cs typeface="Arial"/>
                <a:hlinkClick r:id="rId3"/>
              </a:rPr>
              <a:t>Between</a:t>
            </a:r>
            <a:r>
              <a:rPr dirty="0" sz="1100" spc="-5">
                <a:solidFill>
                  <a:srgbClr val="0552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1100">
                <a:solidFill>
                  <a:srgbClr val="05529C"/>
                </a:solidFill>
                <a:latin typeface="Arial"/>
                <a:cs typeface="Arial"/>
                <a:hlinkClick r:id="rId3"/>
              </a:rPr>
              <a:t>ISO</a:t>
            </a:r>
            <a:r>
              <a:rPr dirty="0" sz="1100" spc="-30">
                <a:solidFill>
                  <a:srgbClr val="0552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1100">
                <a:solidFill>
                  <a:srgbClr val="05529C"/>
                </a:solidFill>
                <a:latin typeface="Arial"/>
                <a:cs typeface="Arial"/>
                <a:hlinkClick r:id="rId3"/>
              </a:rPr>
              <a:t>&amp;</a:t>
            </a:r>
            <a:r>
              <a:rPr dirty="0" sz="1100" spc="-30">
                <a:solidFill>
                  <a:srgbClr val="05529C"/>
                </a:solidFill>
                <a:latin typeface="Arial"/>
                <a:cs typeface="Arial"/>
                <a:hlinkClick r:id="rId3"/>
              </a:rPr>
              <a:t> </a:t>
            </a:r>
            <a:r>
              <a:rPr dirty="0" sz="1100" spc="-25">
                <a:solidFill>
                  <a:srgbClr val="05529C"/>
                </a:solidFill>
                <a:latin typeface="Arial"/>
                <a:cs typeface="Arial"/>
                <a:hlinkClick r:id="rId3"/>
              </a:rPr>
              <a:t>RIO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62727" y="944255"/>
            <a:ext cx="8823325" cy="3384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-10" b="1">
                <a:latin typeface="Arial"/>
                <a:cs typeface="Arial"/>
              </a:rPr>
              <a:t>Monthly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Tasks </a:t>
            </a:r>
            <a:r>
              <a:rPr dirty="0" sz="950">
                <a:latin typeface="Arial"/>
                <a:cs typeface="Arial"/>
              </a:rPr>
              <a:t>//</a:t>
            </a:r>
            <a:r>
              <a:rPr dirty="0" sz="950" spc="-1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Log</a:t>
            </a:r>
            <a:r>
              <a:rPr dirty="0" sz="950" spc="-2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in</a:t>
            </a:r>
            <a:r>
              <a:rPr dirty="0" sz="950" spc="-2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to</a:t>
            </a:r>
            <a:r>
              <a:rPr dirty="0" sz="950" spc="-1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AROWS-R,</a:t>
            </a:r>
            <a:r>
              <a:rPr dirty="0" sz="950" spc="-4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myFSS</a:t>
            </a:r>
            <a:r>
              <a:rPr dirty="0" sz="950" spc="-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and</a:t>
            </a:r>
            <a:r>
              <a:rPr dirty="0" sz="950" spc="-2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UTAPS</a:t>
            </a:r>
            <a:r>
              <a:rPr dirty="0" sz="950" spc="-2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to</a:t>
            </a:r>
            <a:r>
              <a:rPr dirty="0" sz="950" spc="-2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prevent</a:t>
            </a:r>
            <a:r>
              <a:rPr dirty="0" sz="950" spc="-4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being</a:t>
            </a:r>
            <a:r>
              <a:rPr dirty="0" sz="950" spc="-3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locked</a:t>
            </a:r>
            <a:r>
              <a:rPr dirty="0" sz="950" spc="-3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out</a:t>
            </a:r>
            <a:r>
              <a:rPr dirty="0" sz="950" spc="-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//</a:t>
            </a:r>
            <a:r>
              <a:rPr dirty="0" sz="950" spc="-1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Check</a:t>
            </a:r>
            <a:r>
              <a:rPr dirty="0" sz="950" spc="-3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emails //</a:t>
            </a:r>
            <a:r>
              <a:rPr dirty="0" sz="950" spc="-3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Stay</a:t>
            </a:r>
            <a:r>
              <a:rPr dirty="0" sz="950" spc="-2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in</a:t>
            </a:r>
            <a:r>
              <a:rPr dirty="0" sz="950" spc="-2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touch</a:t>
            </a:r>
            <a:r>
              <a:rPr dirty="0" sz="950" spc="-2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with</a:t>
            </a:r>
            <a:r>
              <a:rPr dirty="0" sz="950" spc="-2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DET,</a:t>
            </a:r>
            <a:r>
              <a:rPr dirty="0" sz="950" spc="-1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RA,</a:t>
            </a:r>
            <a:r>
              <a:rPr dirty="0" sz="950" spc="-1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and</a:t>
            </a:r>
            <a:r>
              <a:rPr dirty="0" sz="950" spc="-25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Unit</a:t>
            </a:r>
            <a:r>
              <a:rPr dirty="0" sz="950" spc="-3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assigned</a:t>
            </a:r>
            <a:r>
              <a:rPr dirty="0" sz="950" spc="-30">
                <a:latin typeface="Arial"/>
                <a:cs typeface="Arial"/>
              </a:rPr>
              <a:t> </a:t>
            </a:r>
            <a:r>
              <a:rPr dirty="0" sz="950">
                <a:latin typeface="Arial"/>
                <a:cs typeface="Arial"/>
              </a:rPr>
              <a:t>//</a:t>
            </a:r>
            <a:r>
              <a:rPr dirty="0" sz="950" spc="-15">
                <a:latin typeface="Arial"/>
                <a:cs typeface="Arial"/>
              </a:rPr>
              <a:t> </a:t>
            </a:r>
            <a:r>
              <a:rPr dirty="0" sz="950" spc="-10">
                <a:latin typeface="Arial"/>
                <a:cs typeface="Arial"/>
              </a:rPr>
              <a:t>Review</a:t>
            </a:r>
            <a:endParaRPr sz="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950">
                <a:latin typeface="Arial"/>
                <a:cs typeface="Arial"/>
              </a:rPr>
              <a:t>RIO</a:t>
            </a:r>
            <a:r>
              <a:rPr dirty="0" sz="950" spc="-35">
                <a:latin typeface="Arial"/>
                <a:cs typeface="Arial"/>
              </a:rPr>
              <a:t> </a:t>
            </a:r>
            <a:r>
              <a:rPr dirty="0" sz="950" spc="-20">
                <a:latin typeface="Arial"/>
                <a:cs typeface="Arial"/>
              </a:rPr>
              <a:t>Buzz</a:t>
            </a:r>
            <a:endParaRPr sz="950">
              <a:latin typeface="Arial"/>
              <a:cs typeface="Arial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9447655" y="5634609"/>
            <a:ext cx="775335" cy="208279"/>
            <a:chOff x="9447655" y="5634609"/>
            <a:chExt cx="775335" cy="208279"/>
          </a:xfrm>
        </p:grpSpPr>
        <p:sp>
          <p:nvSpPr>
            <p:cNvPr id="10" name="object 10" descr=""/>
            <p:cNvSpPr/>
            <p:nvPr/>
          </p:nvSpPr>
          <p:spPr>
            <a:xfrm>
              <a:off x="9457182" y="5644134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661416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1416" y="188975"/>
                  </a:lnTo>
                  <a:lnTo>
                    <a:pt x="698195" y="181550"/>
                  </a:lnTo>
                  <a:lnTo>
                    <a:pt x="728229" y="161301"/>
                  </a:lnTo>
                  <a:lnTo>
                    <a:pt x="748478" y="131267"/>
                  </a:lnTo>
                  <a:lnTo>
                    <a:pt x="755904" y="94487"/>
                  </a:lnTo>
                  <a:lnTo>
                    <a:pt x="748478" y="57708"/>
                  </a:lnTo>
                  <a:lnTo>
                    <a:pt x="728229" y="27674"/>
                  </a:lnTo>
                  <a:lnTo>
                    <a:pt x="698195" y="7425"/>
                  </a:lnTo>
                  <a:lnTo>
                    <a:pt x="661416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9457180" y="5644134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1416" y="0"/>
                  </a:lnTo>
                  <a:lnTo>
                    <a:pt x="698195" y="7425"/>
                  </a:lnTo>
                  <a:lnTo>
                    <a:pt x="728229" y="27674"/>
                  </a:lnTo>
                  <a:lnTo>
                    <a:pt x="748478" y="57708"/>
                  </a:lnTo>
                  <a:lnTo>
                    <a:pt x="755904" y="94487"/>
                  </a:lnTo>
                  <a:lnTo>
                    <a:pt x="748478" y="131267"/>
                  </a:lnTo>
                  <a:lnTo>
                    <a:pt x="728229" y="161301"/>
                  </a:lnTo>
                  <a:lnTo>
                    <a:pt x="698195" y="181550"/>
                  </a:lnTo>
                  <a:lnTo>
                    <a:pt x="661416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9637955" y="5628521"/>
            <a:ext cx="393700" cy="1949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>
              <a:lnSpc>
                <a:spcPts val="660"/>
              </a:lnSpc>
              <a:spcBef>
                <a:spcPts val="110"/>
              </a:spcBef>
            </a:pPr>
            <a:r>
              <a:rPr dirty="0" sz="600">
                <a:latin typeface="Arial"/>
                <a:cs typeface="Arial"/>
              </a:rPr>
              <a:t>PFA</a:t>
            </a:r>
            <a:r>
              <a:rPr dirty="0" sz="600" spc="40">
                <a:latin typeface="Arial"/>
                <a:cs typeface="Arial"/>
              </a:rPr>
              <a:t> </a:t>
            </a:r>
            <a:r>
              <a:rPr dirty="0" sz="600" spc="-50">
                <a:latin typeface="Arial"/>
                <a:cs typeface="Arial"/>
              </a:rPr>
              <a:t>2</a:t>
            </a:r>
            <a:endParaRPr sz="600">
              <a:latin typeface="Arial"/>
              <a:cs typeface="Arial"/>
            </a:endParaRPr>
          </a:p>
          <a:p>
            <a:pPr algn="ctr">
              <a:lnSpc>
                <a:spcPts val="660"/>
              </a:lnSpc>
            </a:pPr>
            <a:r>
              <a:rPr dirty="0" sz="600">
                <a:latin typeface="Arial"/>
                <a:cs typeface="Arial"/>
              </a:rPr>
              <a:t>(if</a:t>
            </a:r>
            <a:r>
              <a:rPr dirty="0" sz="600" spc="10">
                <a:latin typeface="Arial"/>
                <a:cs typeface="Arial"/>
              </a:rPr>
              <a:t> </a:t>
            </a:r>
            <a:r>
              <a:rPr dirty="0" sz="600" spc="-10">
                <a:latin typeface="Arial"/>
                <a:cs typeface="Arial"/>
              </a:rPr>
              <a:t>needed)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13" name="object 13" descr=""/>
          <p:cNvGrpSpPr/>
          <p:nvPr/>
        </p:nvGrpSpPr>
        <p:grpSpPr>
          <a:xfrm>
            <a:off x="9447655" y="5375528"/>
            <a:ext cx="775335" cy="207010"/>
            <a:chOff x="9447655" y="5375528"/>
            <a:chExt cx="775335" cy="207010"/>
          </a:xfrm>
        </p:grpSpPr>
        <p:sp>
          <p:nvSpPr>
            <p:cNvPr id="14" name="object 14" descr=""/>
            <p:cNvSpPr/>
            <p:nvPr/>
          </p:nvSpPr>
          <p:spPr>
            <a:xfrm>
              <a:off x="9457182" y="5385053"/>
              <a:ext cx="756285" cy="187960"/>
            </a:xfrm>
            <a:custGeom>
              <a:avLst/>
              <a:gdLst/>
              <a:ahLst/>
              <a:cxnLst/>
              <a:rect l="l" t="t" r="r" b="b"/>
              <a:pathLst>
                <a:path w="756284" h="187960">
                  <a:moveTo>
                    <a:pt x="662178" y="0"/>
                  </a:moveTo>
                  <a:lnTo>
                    <a:pt x="93726" y="0"/>
                  </a:lnTo>
                  <a:lnTo>
                    <a:pt x="57242" y="7365"/>
                  </a:lnTo>
                  <a:lnTo>
                    <a:pt x="27451" y="27451"/>
                  </a:lnTo>
                  <a:lnTo>
                    <a:pt x="7365" y="57242"/>
                  </a:lnTo>
                  <a:lnTo>
                    <a:pt x="0" y="93726"/>
                  </a:lnTo>
                  <a:lnTo>
                    <a:pt x="7365" y="130209"/>
                  </a:lnTo>
                  <a:lnTo>
                    <a:pt x="27451" y="160000"/>
                  </a:lnTo>
                  <a:lnTo>
                    <a:pt x="57242" y="180086"/>
                  </a:lnTo>
                  <a:lnTo>
                    <a:pt x="93726" y="187452"/>
                  </a:lnTo>
                  <a:lnTo>
                    <a:pt x="662178" y="187452"/>
                  </a:lnTo>
                  <a:lnTo>
                    <a:pt x="698661" y="180086"/>
                  </a:lnTo>
                  <a:lnTo>
                    <a:pt x="728452" y="160000"/>
                  </a:lnTo>
                  <a:lnTo>
                    <a:pt x="748538" y="130209"/>
                  </a:lnTo>
                  <a:lnTo>
                    <a:pt x="755904" y="93726"/>
                  </a:lnTo>
                  <a:lnTo>
                    <a:pt x="748538" y="57242"/>
                  </a:lnTo>
                  <a:lnTo>
                    <a:pt x="728452" y="27451"/>
                  </a:lnTo>
                  <a:lnTo>
                    <a:pt x="698661" y="7365"/>
                  </a:lnTo>
                  <a:lnTo>
                    <a:pt x="662178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9457180" y="5385053"/>
              <a:ext cx="756285" cy="187960"/>
            </a:xfrm>
            <a:custGeom>
              <a:avLst/>
              <a:gdLst/>
              <a:ahLst/>
              <a:cxnLst/>
              <a:rect l="l" t="t" r="r" b="b"/>
              <a:pathLst>
                <a:path w="756284" h="187960">
                  <a:moveTo>
                    <a:pt x="0" y="93726"/>
                  </a:moveTo>
                  <a:lnTo>
                    <a:pt x="7365" y="57242"/>
                  </a:lnTo>
                  <a:lnTo>
                    <a:pt x="27451" y="27451"/>
                  </a:lnTo>
                  <a:lnTo>
                    <a:pt x="57242" y="7365"/>
                  </a:lnTo>
                  <a:lnTo>
                    <a:pt x="93726" y="0"/>
                  </a:lnTo>
                  <a:lnTo>
                    <a:pt x="662178" y="0"/>
                  </a:lnTo>
                  <a:lnTo>
                    <a:pt x="698661" y="7365"/>
                  </a:lnTo>
                  <a:lnTo>
                    <a:pt x="728452" y="27451"/>
                  </a:lnTo>
                  <a:lnTo>
                    <a:pt x="748538" y="57242"/>
                  </a:lnTo>
                  <a:lnTo>
                    <a:pt x="755904" y="93726"/>
                  </a:lnTo>
                  <a:lnTo>
                    <a:pt x="748538" y="130209"/>
                  </a:lnTo>
                  <a:lnTo>
                    <a:pt x="728452" y="160000"/>
                  </a:lnTo>
                  <a:lnTo>
                    <a:pt x="698661" y="180086"/>
                  </a:lnTo>
                  <a:lnTo>
                    <a:pt x="662178" y="187452"/>
                  </a:lnTo>
                  <a:lnTo>
                    <a:pt x="93726" y="187452"/>
                  </a:lnTo>
                  <a:lnTo>
                    <a:pt x="57242" y="180086"/>
                  </a:lnTo>
                  <a:lnTo>
                    <a:pt x="27451" y="160000"/>
                  </a:lnTo>
                  <a:lnTo>
                    <a:pt x="7365" y="130209"/>
                  </a:lnTo>
                  <a:lnTo>
                    <a:pt x="0" y="93726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9712649" y="5407416"/>
            <a:ext cx="244475" cy="118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600">
                <a:latin typeface="Arial"/>
                <a:cs typeface="Arial"/>
              </a:rPr>
              <a:t>PFA</a:t>
            </a:r>
            <a:r>
              <a:rPr dirty="0" sz="600" spc="40">
                <a:latin typeface="Arial"/>
                <a:cs typeface="Arial"/>
              </a:rPr>
              <a:t> </a:t>
            </a:r>
            <a:r>
              <a:rPr dirty="0" sz="600" spc="-50">
                <a:latin typeface="Arial"/>
                <a:cs typeface="Arial"/>
              </a:rPr>
              <a:t>1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7722489" y="5375528"/>
            <a:ext cx="775335" cy="207010"/>
            <a:chOff x="7722489" y="5375528"/>
            <a:chExt cx="775335" cy="207010"/>
          </a:xfrm>
        </p:grpSpPr>
        <p:sp>
          <p:nvSpPr>
            <p:cNvPr id="18" name="object 18" descr=""/>
            <p:cNvSpPr/>
            <p:nvPr/>
          </p:nvSpPr>
          <p:spPr>
            <a:xfrm>
              <a:off x="7732014" y="5385053"/>
              <a:ext cx="756285" cy="187960"/>
            </a:xfrm>
            <a:custGeom>
              <a:avLst/>
              <a:gdLst/>
              <a:ahLst/>
              <a:cxnLst/>
              <a:rect l="l" t="t" r="r" b="b"/>
              <a:pathLst>
                <a:path w="756284" h="187960">
                  <a:moveTo>
                    <a:pt x="662178" y="0"/>
                  </a:moveTo>
                  <a:lnTo>
                    <a:pt x="93726" y="0"/>
                  </a:lnTo>
                  <a:lnTo>
                    <a:pt x="57242" y="7365"/>
                  </a:lnTo>
                  <a:lnTo>
                    <a:pt x="27451" y="27451"/>
                  </a:lnTo>
                  <a:lnTo>
                    <a:pt x="7365" y="57242"/>
                  </a:lnTo>
                  <a:lnTo>
                    <a:pt x="0" y="93726"/>
                  </a:lnTo>
                  <a:lnTo>
                    <a:pt x="7365" y="130209"/>
                  </a:lnTo>
                  <a:lnTo>
                    <a:pt x="27451" y="160000"/>
                  </a:lnTo>
                  <a:lnTo>
                    <a:pt x="57242" y="180086"/>
                  </a:lnTo>
                  <a:lnTo>
                    <a:pt x="93726" y="187452"/>
                  </a:lnTo>
                  <a:lnTo>
                    <a:pt x="662178" y="187452"/>
                  </a:lnTo>
                  <a:lnTo>
                    <a:pt x="698661" y="180086"/>
                  </a:lnTo>
                  <a:lnTo>
                    <a:pt x="728452" y="160000"/>
                  </a:lnTo>
                  <a:lnTo>
                    <a:pt x="748538" y="130209"/>
                  </a:lnTo>
                  <a:lnTo>
                    <a:pt x="755904" y="93726"/>
                  </a:lnTo>
                  <a:lnTo>
                    <a:pt x="748538" y="57242"/>
                  </a:lnTo>
                  <a:lnTo>
                    <a:pt x="728452" y="27451"/>
                  </a:lnTo>
                  <a:lnTo>
                    <a:pt x="698661" y="7365"/>
                  </a:lnTo>
                  <a:lnTo>
                    <a:pt x="662178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7732014" y="5385053"/>
              <a:ext cx="756285" cy="187960"/>
            </a:xfrm>
            <a:custGeom>
              <a:avLst/>
              <a:gdLst/>
              <a:ahLst/>
              <a:cxnLst/>
              <a:rect l="l" t="t" r="r" b="b"/>
              <a:pathLst>
                <a:path w="756284" h="187960">
                  <a:moveTo>
                    <a:pt x="0" y="93726"/>
                  </a:moveTo>
                  <a:lnTo>
                    <a:pt x="7365" y="57242"/>
                  </a:lnTo>
                  <a:lnTo>
                    <a:pt x="27451" y="27451"/>
                  </a:lnTo>
                  <a:lnTo>
                    <a:pt x="57242" y="7365"/>
                  </a:lnTo>
                  <a:lnTo>
                    <a:pt x="93726" y="0"/>
                  </a:lnTo>
                  <a:lnTo>
                    <a:pt x="662178" y="0"/>
                  </a:lnTo>
                  <a:lnTo>
                    <a:pt x="698661" y="7365"/>
                  </a:lnTo>
                  <a:lnTo>
                    <a:pt x="728452" y="27451"/>
                  </a:lnTo>
                  <a:lnTo>
                    <a:pt x="748538" y="57242"/>
                  </a:lnTo>
                  <a:lnTo>
                    <a:pt x="755904" y="93726"/>
                  </a:lnTo>
                  <a:lnTo>
                    <a:pt x="748538" y="130209"/>
                  </a:lnTo>
                  <a:lnTo>
                    <a:pt x="728452" y="160000"/>
                  </a:lnTo>
                  <a:lnTo>
                    <a:pt x="698661" y="180086"/>
                  </a:lnTo>
                  <a:lnTo>
                    <a:pt x="662178" y="187452"/>
                  </a:lnTo>
                  <a:lnTo>
                    <a:pt x="93726" y="187452"/>
                  </a:lnTo>
                  <a:lnTo>
                    <a:pt x="57242" y="180086"/>
                  </a:lnTo>
                  <a:lnTo>
                    <a:pt x="27451" y="160000"/>
                  </a:lnTo>
                  <a:lnTo>
                    <a:pt x="7365" y="130209"/>
                  </a:lnTo>
                  <a:lnTo>
                    <a:pt x="0" y="93726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7722489" y="5634609"/>
            <a:ext cx="775335" cy="208279"/>
            <a:chOff x="7722489" y="5634609"/>
            <a:chExt cx="775335" cy="208279"/>
          </a:xfrm>
        </p:grpSpPr>
        <p:sp>
          <p:nvSpPr>
            <p:cNvPr id="21" name="object 21" descr=""/>
            <p:cNvSpPr/>
            <p:nvPr/>
          </p:nvSpPr>
          <p:spPr>
            <a:xfrm>
              <a:off x="7732014" y="5644134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661416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1416" y="188975"/>
                  </a:lnTo>
                  <a:lnTo>
                    <a:pt x="698195" y="181550"/>
                  </a:lnTo>
                  <a:lnTo>
                    <a:pt x="728229" y="161301"/>
                  </a:lnTo>
                  <a:lnTo>
                    <a:pt x="748478" y="131267"/>
                  </a:lnTo>
                  <a:lnTo>
                    <a:pt x="755904" y="94487"/>
                  </a:lnTo>
                  <a:lnTo>
                    <a:pt x="748478" y="57708"/>
                  </a:lnTo>
                  <a:lnTo>
                    <a:pt x="728229" y="27674"/>
                  </a:lnTo>
                  <a:lnTo>
                    <a:pt x="698195" y="7425"/>
                  </a:lnTo>
                  <a:lnTo>
                    <a:pt x="661416" y="0"/>
                  </a:lnTo>
                  <a:close/>
                </a:path>
              </a:pathLst>
            </a:custGeom>
            <a:solidFill>
              <a:srgbClr val="C1DA6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7732014" y="5644134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1416" y="0"/>
                  </a:lnTo>
                  <a:lnTo>
                    <a:pt x="698195" y="7425"/>
                  </a:lnTo>
                  <a:lnTo>
                    <a:pt x="728229" y="27674"/>
                  </a:lnTo>
                  <a:lnTo>
                    <a:pt x="748478" y="57708"/>
                  </a:lnTo>
                  <a:lnTo>
                    <a:pt x="755904" y="94487"/>
                  </a:lnTo>
                  <a:lnTo>
                    <a:pt x="748478" y="131267"/>
                  </a:lnTo>
                  <a:lnTo>
                    <a:pt x="728229" y="161301"/>
                  </a:lnTo>
                  <a:lnTo>
                    <a:pt x="698195" y="181550"/>
                  </a:lnTo>
                  <a:lnTo>
                    <a:pt x="661416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7908196" y="5628521"/>
            <a:ext cx="401955" cy="1949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0480">
              <a:lnSpc>
                <a:spcPts val="660"/>
              </a:lnSpc>
              <a:spcBef>
                <a:spcPts val="110"/>
              </a:spcBef>
            </a:pPr>
            <a:r>
              <a:rPr dirty="0" sz="600" spc="-10">
                <a:latin typeface="Arial"/>
                <a:cs typeface="Arial"/>
              </a:rPr>
              <a:t>OPB/EPB</a:t>
            </a:r>
            <a:endParaRPr sz="600">
              <a:latin typeface="Arial"/>
              <a:cs typeface="Arial"/>
            </a:endParaRPr>
          </a:p>
          <a:p>
            <a:pPr marL="12700">
              <a:lnSpc>
                <a:spcPts val="660"/>
              </a:lnSpc>
            </a:pPr>
            <a:r>
              <a:rPr dirty="0" sz="600">
                <a:latin typeface="Arial"/>
                <a:cs typeface="Arial"/>
              </a:rPr>
              <a:t>Inputs</a:t>
            </a:r>
            <a:r>
              <a:rPr dirty="0" sz="600" spc="25">
                <a:latin typeface="Arial"/>
                <a:cs typeface="Arial"/>
              </a:rPr>
              <a:t> </a:t>
            </a:r>
            <a:r>
              <a:rPr dirty="0" sz="600" spc="-25">
                <a:latin typeface="Arial"/>
                <a:cs typeface="Arial"/>
              </a:rPr>
              <a:t>Due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6862953" y="5374004"/>
            <a:ext cx="775335" cy="208279"/>
            <a:chOff x="6862953" y="5374004"/>
            <a:chExt cx="775335" cy="208279"/>
          </a:xfrm>
        </p:grpSpPr>
        <p:sp>
          <p:nvSpPr>
            <p:cNvPr id="25" name="object 25" descr=""/>
            <p:cNvSpPr/>
            <p:nvPr/>
          </p:nvSpPr>
          <p:spPr>
            <a:xfrm>
              <a:off x="6872478" y="5383529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661416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8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6"/>
                  </a:lnTo>
                  <a:lnTo>
                    <a:pt x="661416" y="188976"/>
                  </a:lnTo>
                  <a:lnTo>
                    <a:pt x="698195" y="181550"/>
                  </a:lnTo>
                  <a:lnTo>
                    <a:pt x="728229" y="161301"/>
                  </a:lnTo>
                  <a:lnTo>
                    <a:pt x="748478" y="131267"/>
                  </a:lnTo>
                  <a:lnTo>
                    <a:pt x="755904" y="94488"/>
                  </a:lnTo>
                  <a:lnTo>
                    <a:pt x="748478" y="57708"/>
                  </a:lnTo>
                  <a:lnTo>
                    <a:pt x="728229" y="27674"/>
                  </a:lnTo>
                  <a:lnTo>
                    <a:pt x="698195" y="7425"/>
                  </a:lnTo>
                  <a:lnTo>
                    <a:pt x="661416" y="0"/>
                  </a:lnTo>
                  <a:close/>
                </a:path>
              </a:pathLst>
            </a:custGeom>
            <a:solidFill>
              <a:srgbClr val="84E19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6872478" y="5383529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0" y="94488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1416" y="0"/>
                  </a:lnTo>
                  <a:lnTo>
                    <a:pt x="698195" y="7425"/>
                  </a:lnTo>
                  <a:lnTo>
                    <a:pt x="728229" y="27674"/>
                  </a:lnTo>
                  <a:lnTo>
                    <a:pt x="748478" y="57708"/>
                  </a:lnTo>
                  <a:lnTo>
                    <a:pt x="755904" y="94488"/>
                  </a:lnTo>
                  <a:lnTo>
                    <a:pt x="748478" y="131267"/>
                  </a:lnTo>
                  <a:lnTo>
                    <a:pt x="728229" y="161301"/>
                  </a:lnTo>
                  <a:lnTo>
                    <a:pt x="698195" y="181550"/>
                  </a:lnTo>
                  <a:lnTo>
                    <a:pt x="661416" y="188976"/>
                  </a:lnTo>
                  <a:lnTo>
                    <a:pt x="94488" y="188976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8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6938518" y="5133898"/>
            <a:ext cx="1646555" cy="3924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dirty="0" sz="1100" b="1">
                <a:latin typeface="Calibri"/>
                <a:cs typeface="Calibri"/>
              </a:rPr>
              <a:t>Drag</a:t>
            </a:r>
            <a:r>
              <a:rPr dirty="0" sz="1100" spc="8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to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spc="50" b="1">
                <a:latin typeface="Calibri"/>
                <a:cs typeface="Calibri"/>
              </a:rPr>
              <a:t>personal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due</a:t>
            </a:r>
            <a:r>
              <a:rPr dirty="0" sz="1100" spc="75" b="1">
                <a:latin typeface="Calibri"/>
                <a:cs typeface="Calibri"/>
              </a:rPr>
              <a:t> </a:t>
            </a:r>
            <a:r>
              <a:rPr dirty="0" sz="1100" spc="-20" b="1">
                <a:latin typeface="Calibri"/>
                <a:cs typeface="Calibri"/>
              </a:rPr>
              <a:t>date</a:t>
            </a:r>
            <a:endParaRPr sz="1100">
              <a:latin typeface="Calibri"/>
              <a:cs typeface="Calibri"/>
            </a:endParaRPr>
          </a:p>
          <a:p>
            <a:pPr algn="ctr" marR="10795">
              <a:lnSpc>
                <a:spcPct val="100000"/>
              </a:lnSpc>
              <a:spcBef>
                <a:spcPts val="855"/>
              </a:spcBef>
              <a:tabLst>
                <a:tab pos="715645" algn="l"/>
              </a:tabLst>
            </a:pPr>
            <a:r>
              <a:rPr dirty="0" sz="600" spc="-10">
                <a:latin typeface="Arial"/>
                <a:cs typeface="Arial"/>
              </a:rPr>
              <a:t>Dental</a:t>
            </a:r>
            <a:r>
              <a:rPr dirty="0" sz="600">
                <a:latin typeface="Arial"/>
                <a:cs typeface="Arial"/>
              </a:rPr>
              <a:t>	OPB/EPB</a:t>
            </a:r>
            <a:r>
              <a:rPr dirty="0" sz="600" spc="80">
                <a:latin typeface="Arial"/>
                <a:cs typeface="Arial"/>
              </a:rPr>
              <a:t> </a:t>
            </a:r>
            <a:r>
              <a:rPr dirty="0" sz="600" spc="-25">
                <a:latin typeface="Arial"/>
                <a:cs typeface="Arial"/>
              </a:rPr>
              <a:t>Due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28" name="object 28" descr=""/>
          <p:cNvGrpSpPr/>
          <p:nvPr/>
        </p:nvGrpSpPr>
        <p:grpSpPr>
          <a:xfrm>
            <a:off x="10308717" y="5375528"/>
            <a:ext cx="775335" cy="207010"/>
            <a:chOff x="10308717" y="5375528"/>
            <a:chExt cx="775335" cy="207010"/>
          </a:xfrm>
        </p:grpSpPr>
        <p:sp>
          <p:nvSpPr>
            <p:cNvPr id="29" name="object 29" descr=""/>
            <p:cNvSpPr/>
            <p:nvPr/>
          </p:nvSpPr>
          <p:spPr>
            <a:xfrm>
              <a:off x="10318242" y="5385053"/>
              <a:ext cx="756285" cy="187960"/>
            </a:xfrm>
            <a:custGeom>
              <a:avLst/>
              <a:gdLst/>
              <a:ahLst/>
              <a:cxnLst/>
              <a:rect l="l" t="t" r="r" b="b"/>
              <a:pathLst>
                <a:path w="756284" h="187960">
                  <a:moveTo>
                    <a:pt x="662178" y="0"/>
                  </a:moveTo>
                  <a:lnTo>
                    <a:pt x="93726" y="0"/>
                  </a:lnTo>
                  <a:lnTo>
                    <a:pt x="57242" y="7365"/>
                  </a:lnTo>
                  <a:lnTo>
                    <a:pt x="27451" y="27451"/>
                  </a:lnTo>
                  <a:lnTo>
                    <a:pt x="7365" y="57242"/>
                  </a:lnTo>
                  <a:lnTo>
                    <a:pt x="0" y="93726"/>
                  </a:lnTo>
                  <a:lnTo>
                    <a:pt x="7365" y="130209"/>
                  </a:lnTo>
                  <a:lnTo>
                    <a:pt x="27451" y="160000"/>
                  </a:lnTo>
                  <a:lnTo>
                    <a:pt x="57242" y="180086"/>
                  </a:lnTo>
                  <a:lnTo>
                    <a:pt x="93726" y="187452"/>
                  </a:lnTo>
                  <a:lnTo>
                    <a:pt x="662178" y="187452"/>
                  </a:lnTo>
                  <a:lnTo>
                    <a:pt x="698661" y="180086"/>
                  </a:lnTo>
                  <a:lnTo>
                    <a:pt x="728452" y="160000"/>
                  </a:lnTo>
                  <a:lnTo>
                    <a:pt x="748538" y="130209"/>
                  </a:lnTo>
                  <a:lnTo>
                    <a:pt x="755904" y="93726"/>
                  </a:lnTo>
                  <a:lnTo>
                    <a:pt x="748538" y="57242"/>
                  </a:lnTo>
                  <a:lnTo>
                    <a:pt x="728452" y="27451"/>
                  </a:lnTo>
                  <a:lnTo>
                    <a:pt x="698661" y="7365"/>
                  </a:lnTo>
                  <a:lnTo>
                    <a:pt x="662178" y="0"/>
                  </a:lnTo>
                  <a:close/>
                </a:path>
              </a:pathLst>
            </a:custGeom>
            <a:solidFill>
              <a:srgbClr val="F6C5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0318242" y="5385053"/>
              <a:ext cx="756285" cy="187960"/>
            </a:xfrm>
            <a:custGeom>
              <a:avLst/>
              <a:gdLst/>
              <a:ahLst/>
              <a:cxnLst/>
              <a:rect l="l" t="t" r="r" b="b"/>
              <a:pathLst>
                <a:path w="756284" h="187960">
                  <a:moveTo>
                    <a:pt x="0" y="93726"/>
                  </a:moveTo>
                  <a:lnTo>
                    <a:pt x="7365" y="57242"/>
                  </a:lnTo>
                  <a:lnTo>
                    <a:pt x="27451" y="27451"/>
                  </a:lnTo>
                  <a:lnTo>
                    <a:pt x="57242" y="7365"/>
                  </a:lnTo>
                  <a:lnTo>
                    <a:pt x="93726" y="0"/>
                  </a:lnTo>
                  <a:lnTo>
                    <a:pt x="662178" y="0"/>
                  </a:lnTo>
                  <a:lnTo>
                    <a:pt x="698661" y="7365"/>
                  </a:lnTo>
                  <a:lnTo>
                    <a:pt x="728452" y="27451"/>
                  </a:lnTo>
                  <a:lnTo>
                    <a:pt x="748538" y="57242"/>
                  </a:lnTo>
                  <a:lnTo>
                    <a:pt x="755904" y="93726"/>
                  </a:lnTo>
                  <a:lnTo>
                    <a:pt x="748538" y="130209"/>
                  </a:lnTo>
                  <a:lnTo>
                    <a:pt x="728452" y="160000"/>
                  </a:lnTo>
                  <a:lnTo>
                    <a:pt x="698661" y="180086"/>
                  </a:lnTo>
                  <a:lnTo>
                    <a:pt x="662178" y="187452"/>
                  </a:lnTo>
                  <a:lnTo>
                    <a:pt x="93726" y="187452"/>
                  </a:lnTo>
                  <a:lnTo>
                    <a:pt x="57242" y="180086"/>
                  </a:lnTo>
                  <a:lnTo>
                    <a:pt x="27451" y="160000"/>
                  </a:lnTo>
                  <a:lnTo>
                    <a:pt x="7365" y="130209"/>
                  </a:lnTo>
                  <a:lnTo>
                    <a:pt x="0" y="93726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/>
          <p:nvPr/>
        </p:nvSpPr>
        <p:spPr>
          <a:xfrm>
            <a:off x="10463597" y="5369316"/>
            <a:ext cx="464184" cy="1949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>
              <a:lnSpc>
                <a:spcPts val="660"/>
              </a:lnSpc>
              <a:spcBef>
                <a:spcPts val="110"/>
              </a:spcBef>
            </a:pPr>
            <a:r>
              <a:rPr dirty="0" sz="600" spc="-25">
                <a:latin typeface="Arial"/>
                <a:cs typeface="Arial"/>
              </a:rPr>
              <a:t>BCA</a:t>
            </a:r>
            <a:endParaRPr sz="600">
              <a:latin typeface="Arial"/>
              <a:cs typeface="Arial"/>
            </a:endParaRPr>
          </a:p>
          <a:p>
            <a:pPr algn="ctr">
              <a:lnSpc>
                <a:spcPts val="660"/>
              </a:lnSpc>
            </a:pPr>
            <a:r>
              <a:rPr dirty="0" sz="600">
                <a:latin typeface="Arial"/>
                <a:cs typeface="Arial"/>
              </a:rPr>
              <a:t>(birth </a:t>
            </a:r>
            <a:r>
              <a:rPr dirty="0" sz="600" spc="-10">
                <a:latin typeface="Arial"/>
                <a:cs typeface="Arial"/>
              </a:rPr>
              <a:t>month)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32" name="object 32" descr=""/>
          <p:cNvGrpSpPr/>
          <p:nvPr/>
        </p:nvGrpSpPr>
        <p:grpSpPr>
          <a:xfrm>
            <a:off x="8586596" y="5375528"/>
            <a:ext cx="776605" cy="207010"/>
            <a:chOff x="8586596" y="5375528"/>
            <a:chExt cx="776605" cy="207010"/>
          </a:xfrm>
        </p:grpSpPr>
        <p:sp>
          <p:nvSpPr>
            <p:cNvPr id="33" name="object 33" descr=""/>
            <p:cNvSpPr/>
            <p:nvPr/>
          </p:nvSpPr>
          <p:spPr>
            <a:xfrm>
              <a:off x="8596121" y="5385053"/>
              <a:ext cx="757555" cy="187960"/>
            </a:xfrm>
            <a:custGeom>
              <a:avLst/>
              <a:gdLst/>
              <a:ahLst/>
              <a:cxnLst/>
              <a:rect l="l" t="t" r="r" b="b"/>
              <a:pathLst>
                <a:path w="757554" h="187960">
                  <a:moveTo>
                    <a:pt x="663702" y="0"/>
                  </a:moveTo>
                  <a:lnTo>
                    <a:pt x="93726" y="0"/>
                  </a:lnTo>
                  <a:lnTo>
                    <a:pt x="57242" y="7365"/>
                  </a:lnTo>
                  <a:lnTo>
                    <a:pt x="27451" y="27451"/>
                  </a:lnTo>
                  <a:lnTo>
                    <a:pt x="7365" y="57242"/>
                  </a:lnTo>
                  <a:lnTo>
                    <a:pt x="0" y="93726"/>
                  </a:lnTo>
                  <a:lnTo>
                    <a:pt x="7365" y="130209"/>
                  </a:lnTo>
                  <a:lnTo>
                    <a:pt x="27451" y="160000"/>
                  </a:lnTo>
                  <a:lnTo>
                    <a:pt x="57242" y="180086"/>
                  </a:lnTo>
                  <a:lnTo>
                    <a:pt x="93726" y="187452"/>
                  </a:lnTo>
                  <a:lnTo>
                    <a:pt x="663702" y="187452"/>
                  </a:lnTo>
                  <a:lnTo>
                    <a:pt x="700185" y="180086"/>
                  </a:lnTo>
                  <a:lnTo>
                    <a:pt x="729976" y="160000"/>
                  </a:lnTo>
                  <a:lnTo>
                    <a:pt x="750062" y="130209"/>
                  </a:lnTo>
                  <a:lnTo>
                    <a:pt x="757428" y="93726"/>
                  </a:lnTo>
                  <a:lnTo>
                    <a:pt x="750062" y="57242"/>
                  </a:lnTo>
                  <a:lnTo>
                    <a:pt x="729976" y="27451"/>
                  </a:lnTo>
                  <a:lnTo>
                    <a:pt x="700185" y="7365"/>
                  </a:lnTo>
                  <a:lnTo>
                    <a:pt x="663702" y="0"/>
                  </a:lnTo>
                  <a:close/>
                </a:path>
              </a:pathLst>
            </a:custGeom>
            <a:solidFill>
              <a:srgbClr val="E1C3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8596121" y="5385053"/>
              <a:ext cx="757555" cy="187960"/>
            </a:xfrm>
            <a:custGeom>
              <a:avLst/>
              <a:gdLst/>
              <a:ahLst/>
              <a:cxnLst/>
              <a:rect l="l" t="t" r="r" b="b"/>
              <a:pathLst>
                <a:path w="757554" h="187960">
                  <a:moveTo>
                    <a:pt x="0" y="93726"/>
                  </a:moveTo>
                  <a:lnTo>
                    <a:pt x="7365" y="57242"/>
                  </a:lnTo>
                  <a:lnTo>
                    <a:pt x="27451" y="27451"/>
                  </a:lnTo>
                  <a:lnTo>
                    <a:pt x="57242" y="7365"/>
                  </a:lnTo>
                  <a:lnTo>
                    <a:pt x="93726" y="0"/>
                  </a:lnTo>
                  <a:lnTo>
                    <a:pt x="663702" y="0"/>
                  </a:lnTo>
                  <a:lnTo>
                    <a:pt x="700185" y="7365"/>
                  </a:lnTo>
                  <a:lnTo>
                    <a:pt x="729976" y="27451"/>
                  </a:lnTo>
                  <a:lnTo>
                    <a:pt x="750062" y="57242"/>
                  </a:lnTo>
                  <a:lnTo>
                    <a:pt x="757428" y="93726"/>
                  </a:lnTo>
                  <a:lnTo>
                    <a:pt x="750062" y="130209"/>
                  </a:lnTo>
                  <a:lnTo>
                    <a:pt x="729976" y="160000"/>
                  </a:lnTo>
                  <a:lnTo>
                    <a:pt x="700185" y="180086"/>
                  </a:lnTo>
                  <a:lnTo>
                    <a:pt x="663702" y="187452"/>
                  </a:lnTo>
                  <a:lnTo>
                    <a:pt x="93726" y="187452"/>
                  </a:lnTo>
                  <a:lnTo>
                    <a:pt x="57242" y="180086"/>
                  </a:lnTo>
                  <a:lnTo>
                    <a:pt x="27451" y="160000"/>
                  </a:lnTo>
                  <a:lnTo>
                    <a:pt x="7365" y="130209"/>
                  </a:lnTo>
                  <a:lnTo>
                    <a:pt x="0" y="93726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783382" y="5369316"/>
            <a:ext cx="381000" cy="1949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>
              <a:lnSpc>
                <a:spcPts val="660"/>
              </a:lnSpc>
              <a:spcBef>
                <a:spcPts val="110"/>
              </a:spcBef>
            </a:pPr>
            <a:r>
              <a:rPr dirty="0" sz="600" spc="-10">
                <a:latin typeface="Arial"/>
                <a:cs typeface="Arial"/>
              </a:rPr>
              <a:t>PHA/MHA</a:t>
            </a:r>
            <a:endParaRPr sz="600">
              <a:latin typeface="Arial"/>
              <a:cs typeface="Arial"/>
            </a:endParaRPr>
          </a:p>
          <a:p>
            <a:pPr algn="ctr">
              <a:lnSpc>
                <a:spcPts val="660"/>
              </a:lnSpc>
            </a:pPr>
            <a:r>
              <a:rPr dirty="0" sz="600" spc="-25">
                <a:latin typeface="Arial"/>
                <a:cs typeface="Arial"/>
              </a:rPr>
              <a:t>Due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36" name="object 36" descr=""/>
          <p:cNvGrpSpPr/>
          <p:nvPr/>
        </p:nvGrpSpPr>
        <p:grpSpPr>
          <a:xfrm>
            <a:off x="6862953" y="5634609"/>
            <a:ext cx="775335" cy="208279"/>
            <a:chOff x="6862953" y="5634609"/>
            <a:chExt cx="775335" cy="208279"/>
          </a:xfrm>
        </p:grpSpPr>
        <p:sp>
          <p:nvSpPr>
            <p:cNvPr id="37" name="object 37" descr=""/>
            <p:cNvSpPr/>
            <p:nvPr/>
          </p:nvSpPr>
          <p:spPr>
            <a:xfrm>
              <a:off x="6872478" y="5644134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661416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1416" y="188975"/>
                  </a:lnTo>
                  <a:lnTo>
                    <a:pt x="698195" y="181550"/>
                  </a:lnTo>
                  <a:lnTo>
                    <a:pt x="728229" y="161301"/>
                  </a:lnTo>
                  <a:lnTo>
                    <a:pt x="748478" y="131267"/>
                  </a:lnTo>
                  <a:lnTo>
                    <a:pt x="755904" y="94487"/>
                  </a:lnTo>
                  <a:lnTo>
                    <a:pt x="748478" y="57708"/>
                  </a:lnTo>
                  <a:lnTo>
                    <a:pt x="728229" y="27674"/>
                  </a:lnTo>
                  <a:lnTo>
                    <a:pt x="698195" y="7425"/>
                  </a:lnTo>
                  <a:lnTo>
                    <a:pt x="661416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6872478" y="5644134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1416" y="0"/>
                  </a:lnTo>
                  <a:lnTo>
                    <a:pt x="698195" y="7425"/>
                  </a:lnTo>
                  <a:lnTo>
                    <a:pt x="728229" y="27674"/>
                  </a:lnTo>
                  <a:lnTo>
                    <a:pt x="748478" y="57708"/>
                  </a:lnTo>
                  <a:lnTo>
                    <a:pt x="755904" y="94487"/>
                  </a:lnTo>
                  <a:lnTo>
                    <a:pt x="748478" y="131267"/>
                  </a:lnTo>
                  <a:lnTo>
                    <a:pt x="728229" y="161301"/>
                  </a:lnTo>
                  <a:lnTo>
                    <a:pt x="698195" y="181550"/>
                  </a:lnTo>
                  <a:lnTo>
                    <a:pt x="661416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" name="object 39" descr=""/>
          <p:cNvSpPr txBox="1"/>
          <p:nvPr/>
        </p:nvSpPr>
        <p:spPr>
          <a:xfrm>
            <a:off x="7079448" y="5666621"/>
            <a:ext cx="342265" cy="118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600">
                <a:latin typeface="Arial"/>
                <a:cs typeface="Arial"/>
              </a:rPr>
              <a:t>R/R</a:t>
            </a:r>
            <a:r>
              <a:rPr dirty="0" sz="600" spc="10">
                <a:latin typeface="Arial"/>
                <a:cs typeface="Arial"/>
              </a:rPr>
              <a:t> </a:t>
            </a:r>
            <a:r>
              <a:rPr dirty="0" sz="600" spc="-20">
                <a:latin typeface="Arial"/>
                <a:cs typeface="Arial"/>
              </a:rPr>
              <a:t>Year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40" name="object 40" descr=""/>
          <p:cNvGrpSpPr/>
          <p:nvPr/>
        </p:nvGrpSpPr>
        <p:grpSpPr>
          <a:xfrm>
            <a:off x="9447655" y="5883021"/>
            <a:ext cx="775335" cy="208279"/>
            <a:chOff x="9447655" y="5883021"/>
            <a:chExt cx="775335" cy="208279"/>
          </a:xfrm>
        </p:grpSpPr>
        <p:sp>
          <p:nvSpPr>
            <p:cNvPr id="41" name="object 41" descr=""/>
            <p:cNvSpPr/>
            <p:nvPr/>
          </p:nvSpPr>
          <p:spPr>
            <a:xfrm>
              <a:off x="9457182" y="5892546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661416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1416" y="188975"/>
                  </a:lnTo>
                  <a:lnTo>
                    <a:pt x="698195" y="181550"/>
                  </a:lnTo>
                  <a:lnTo>
                    <a:pt x="728229" y="161301"/>
                  </a:lnTo>
                  <a:lnTo>
                    <a:pt x="748478" y="131267"/>
                  </a:lnTo>
                  <a:lnTo>
                    <a:pt x="755904" y="94487"/>
                  </a:lnTo>
                  <a:lnTo>
                    <a:pt x="748478" y="57708"/>
                  </a:lnTo>
                  <a:lnTo>
                    <a:pt x="728229" y="27674"/>
                  </a:lnTo>
                  <a:lnTo>
                    <a:pt x="698195" y="7425"/>
                  </a:lnTo>
                  <a:lnTo>
                    <a:pt x="661416" y="0"/>
                  </a:lnTo>
                  <a:close/>
                </a:path>
              </a:pathLst>
            </a:custGeom>
            <a:solidFill>
              <a:srgbClr val="D9F1D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9457180" y="5892546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1416" y="0"/>
                  </a:lnTo>
                  <a:lnTo>
                    <a:pt x="698195" y="7425"/>
                  </a:lnTo>
                  <a:lnTo>
                    <a:pt x="728229" y="27674"/>
                  </a:lnTo>
                  <a:lnTo>
                    <a:pt x="748478" y="57708"/>
                  </a:lnTo>
                  <a:lnTo>
                    <a:pt x="755904" y="94487"/>
                  </a:lnTo>
                  <a:lnTo>
                    <a:pt x="748478" y="131267"/>
                  </a:lnTo>
                  <a:lnTo>
                    <a:pt x="728229" y="161301"/>
                  </a:lnTo>
                  <a:lnTo>
                    <a:pt x="698195" y="181550"/>
                  </a:lnTo>
                  <a:lnTo>
                    <a:pt x="661416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 descr=""/>
          <p:cNvSpPr txBox="1"/>
          <p:nvPr/>
        </p:nvSpPr>
        <p:spPr>
          <a:xfrm>
            <a:off x="9605936" y="5915909"/>
            <a:ext cx="458470" cy="118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600">
                <a:latin typeface="Arial"/>
                <a:cs typeface="Arial"/>
              </a:rPr>
              <a:t>CUI</a:t>
            </a:r>
            <a:r>
              <a:rPr dirty="0" sz="600" spc="10">
                <a:latin typeface="Arial"/>
                <a:cs typeface="Arial"/>
              </a:rPr>
              <a:t> </a:t>
            </a:r>
            <a:r>
              <a:rPr dirty="0" sz="600" spc="-10">
                <a:latin typeface="Arial"/>
                <a:cs typeface="Arial"/>
              </a:rPr>
              <a:t>Training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44" name="object 44" descr=""/>
          <p:cNvGrpSpPr/>
          <p:nvPr/>
        </p:nvGrpSpPr>
        <p:grpSpPr>
          <a:xfrm>
            <a:off x="8586596" y="5883021"/>
            <a:ext cx="776605" cy="208279"/>
            <a:chOff x="8586596" y="5883021"/>
            <a:chExt cx="776605" cy="208279"/>
          </a:xfrm>
        </p:grpSpPr>
        <p:sp>
          <p:nvSpPr>
            <p:cNvPr id="45" name="object 45" descr=""/>
            <p:cNvSpPr/>
            <p:nvPr/>
          </p:nvSpPr>
          <p:spPr>
            <a:xfrm>
              <a:off x="8596121" y="5892546"/>
              <a:ext cx="757555" cy="189230"/>
            </a:xfrm>
            <a:custGeom>
              <a:avLst/>
              <a:gdLst/>
              <a:ahLst/>
              <a:cxnLst/>
              <a:rect l="l" t="t" r="r" b="b"/>
              <a:pathLst>
                <a:path w="757554" h="189229">
                  <a:moveTo>
                    <a:pt x="662940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2940" y="188975"/>
                  </a:lnTo>
                  <a:lnTo>
                    <a:pt x="699719" y="181550"/>
                  </a:lnTo>
                  <a:lnTo>
                    <a:pt x="729753" y="161301"/>
                  </a:lnTo>
                  <a:lnTo>
                    <a:pt x="750002" y="131267"/>
                  </a:lnTo>
                  <a:lnTo>
                    <a:pt x="757428" y="94487"/>
                  </a:lnTo>
                  <a:lnTo>
                    <a:pt x="750002" y="57708"/>
                  </a:lnTo>
                  <a:lnTo>
                    <a:pt x="729753" y="27674"/>
                  </a:lnTo>
                  <a:lnTo>
                    <a:pt x="699719" y="7425"/>
                  </a:lnTo>
                  <a:lnTo>
                    <a:pt x="662940" y="0"/>
                  </a:lnTo>
                  <a:close/>
                </a:path>
              </a:pathLst>
            </a:custGeom>
            <a:solidFill>
              <a:srgbClr val="D9F1D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8596121" y="5892546"/>
              <a:ext cx="757555" cy="189230"/>
            </a:xfrm>
            <a:custGeom>
              <a:avLst/>
              <a:gdLst/>
              <a:ahLst/>
              <a:cxnLst/>
              <a:rect l="l" t="t" r="r" b="b"/>
              <a:pathLst>
                <a:path w="75755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2940" y="0"/>
                  </a:lnTo>
                  <a:lnTo>
                    <a:pt x="699719" y="7425"/>
                  </a:lnTo>
                  <a:lnTo>
                    <a:pt x="729753" y="27674"/>
                  </a:lnTo>
                  <a:lnTo>
                    <a:pt x="750002" y="57708"/>
                  </a:lnTo>
                  <a:lnTo>
                    <a:pt x="757428" y="94487"/>
                  </a:lnTo>
                  <a:lnTo>
                    <a:pt x="750002" y="131267"/>
                  </a:lnTo>
                  <a:lnTo>
                    <a:pt x="729753" y="161301"/>
                  </a:lnTo>
                  <a:lnTo>
                    <a:pt x="699719" y="181550"/>
                  </a:lnTo>
                  <a:lnTo>
                    <a:pt x="662940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7" name="object 47" descr=""/>
          <p:cNvSpPr txBox="1"/>
          <p:nvPr/>
        </p:nvSpPr>
        <p:spPr>
          <a:xfrm>
            <a:off x="8769686" y="5877809"/>
            <a:ext cx="408940" cy="19494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 indent="88265">
              <a:lnSpc>
                <a:spcPts val="600"/>
              </a:lnSpc>
              <a:spcBef>
                <a:spcPts val="229"/>
              </a:spcBef>
            </a:pPr>
            <a:r>
              <a:rPr dirty="0" sz="600" spc="-20">
                <a:latin typeface="Arial"/>
                <a:cs typeface="Arial"/>
              </a:rPr>
              <a:t>Cyber</a:t>
            </a:r>
            <a:r>
              <a:rPr dirty="0" sz="600" spc="500">
                <a:latin typeface="Arial"/>
                <a:cs typeface="Arial"/>
              </a:rPr>
              <a:t> </a:t>
            </a:r>
            <a:r>
              <a:rPr dirty="0" sz="600" spc="-10">
                <a:latin typeface="Arial"/>
                <a:cs typeface="Arial"/>
              </a:rPr>
              <a:t>Awareness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48" name="object 48" descr=""/>
          <p:cNvGrpSpPr/>
          <p:nvPr/>
        </p:nvGrpSpPr>
        <p:grpSpPr>
          <a:xfrm>
            <a:off x="6862953" y="5883021"/>
            <a:ext cx="775335" cy="208279"/>
            <a:chOff x="6862953" y="5883021"/>
            <a:chExt cx="775335" cy="208279"/>
          </a:xfrm>
        </p:grpSpPr>
        <p:sp>
          <p:nvSpPr>
            <p:cNvPr id="49" name="object 49" descr=""/>
            <p:cNvSpPr/>
            <p:nvPr/>
          </p:nvSpPr>
          <p:spPr>
            <a:xfrm>
              <a:off x="6872478" y="5892546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661416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1416" y="188975"/>
                  </a:lnTo>
                  <a:lnTo>
                    <a:pt x="698195" y="181550"/>
                  </a:lnTo>
                  <a:lnTo>
                    <a:pt x="728229" y="161301"/>
                  </a:lnTo>
                  <a:lnTo>
                    <a:pt x="748478" y="131267"/>
                  </a:lnTo>
                  <a:lnTo>
                    <a:pt x="755904" y="94487"/>
                  </a:lnTo>
                  <a:lnTo>
                    <a:pt x="748478" y="57708"/>
                  </a:lnTo>
                  <a:lnTo>
                    <a:pt x="728229" y="27674"/>
                  </a:lnTo>
                  <a:lnTo>
                    <a:pt x="698195" y="7425"/>
                  </a:lnTo>
                  <a:lnTo>
                    <a:pt x="661416" y="0"/>
                  </a:lnTo>
                  <a:close/>
                </a:path>
              </a:pathLst>
            </a:custGeom>
            <a:solidFill>
              <a:srgbClr val="D9F1D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6872478" y="5892546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1416" y="0"/>
                  </a:lnTo>
                  <a:lnTo>
                    <a:pt x="698195" y="7425"/>
                  </a:lnTo>
                  <a:lnTo>
                    <a:pt x="728229" y="27674"/>
                  </a:lnTo>
                  <a:lnTo>
                    <a:pt x="748478" y="57708"/>
                  </a:lnTo>
                  <a:lnTo>
                    <a:pt x="755904" y="94487"/>
                  </a:lnTo>
                  <a:lnTo>
                    <a:pt x="748478" y="131267"/>
                  </a:lnTo>
                  <a:lnTo>
                    <a:pt x="728229" y="161301"/>
                  </a:lnTo>
                  <a:lnTo>
                    <a:pt x="698195" y="181550"/>
                  </a:lnTo>
                  <a:lnTo>
                    <a:pt x="661416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1" name="object 51" descr=""/>
          <p:cNvSpPr txBox="1"/>
          <p:nvPr/>
        </p:nvSpPr>
        <p:spPr>
          <a:xfrm>
            <a:off x="6994104" y="5915909"/>
            <a:ext cx="511809" cy="118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600" spc="-10">
                <a:latin typeface="Arial"/>
                <a:cs typeface="Arial"/>
              </a:rPr>
              <a:t>Suicide/SAPR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52" name="object 52" descr=""/>
          <p:cNvGrpSpPr/>
          <p:nvPr/>
        </p:nvGrpSpPr>
        <p:grpSpPr>
          <a:xfrm>
            <a:off x="7722489" y="5883021"/>
            <a:ext cx="775335" cy="208279"/>
            <a:chOff x="7722489" y="5883021"/>
            <a:chExt cx="775335" cy="208279"/>
          </a:xfrm>
        </p:grpSpPr>
        <p:sp>
          <p:nvSpPr>
            <p:cNvPr id="53" name="object 53" descr=""/>
            <p:cNvSpPr/>
            <p:nvPr/>
          </p:nvSpPr>
          <p:spPr>
            <a:xfrm>
              <a:off x="7732014" y="5892546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661416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1416" y="188975"/>
                  </a:lnTo>
                  <a:lnTo>
                    <a:pt x="698195" y="181550"/>
                  </a:lnTo>
                  <a:lnTo>
                    <a:pt x="728229" y="161301"/>
                  </a:lnTo>
                  <a:lnTo>
                    <a:pt x="748478" y="131267"/>
                  </a:lnTo>
                  <a:lnTo>
                    <a:pt x="755904" y="94487"/>
                  </a:lnTo>
                  <a:lnTo>
                    <a:pt x="748478" y="57708"/>
                  </a:lnTo>
                  <a:lnTo>
                    <a:pt x="728229" y="27674"/>
                  </a:lnTo>
                  <a:lnTo>
                    <a:pt x="698195" y="7425"/>
                  </a:lnTo>
                  <a:lnTo>
                    <a:pt x="661416" y="0"/>
                  </a:lnTo>
                  <a:close/>
                </a:path>
              </a:pathLst>
            </a:custGeom>
            <a:solidFill>
              <a:srgbClr val="D9F1D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7732014" y="5892546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1416" y="0"/>
                  </a:lnTo>
                  <a:lnTo>
                    <a:pt x="698195" y="7425"/>
                  </a:lnTo>
                  <a:lnTo>
                    <a:pt x="728229" y="27674"/>
                  </a:lnTo>
                  <a:lnTo>
                    <a:pt x="748478" y="57708"/>
                  </a:lnTo>
                  <a:lnTo>
                    <a:pt x="755904" y="94487"/>
                  </a:lnTo>
                  <a:lnTo>
                    <a:pt x="748478" y="131267"/>
                  </a:lnTo>
                  <a:lnTo>
                    <a:pt x="728229" y="161301"/>
                  </a:lnTo>
                  <a:lnTo>
                    <a:pt x="698195" y="181550"/>
                  </a:lnTo>
                  <a:lnTo>
                    <a:pt x="661416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5" name="object 55" descr=""/>
          <p:cNvSpPr txBox="1"/>
          <p:nvPr/>
        </p:nvSpPr>
        <p:spPr>
          <a:xfrm>
            <a:off x="7938653" y="5877809"/>
            <a:ext cx="341630" cy="19494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5240" marR="5080" indent="-3175">
              <a:lnSpc>
                <a:spcPts val="600"/>
              </a:lnSpc>
              <a:spcBef>
                <a:spcPts val="229"/>
              </a:spcBef>
            </a:pPr>
            <a:r>
              <a:rPr dirty="0" sz="600" spc="-10">
                <a:latin typeface="Arial"/>
                <a:cs typeface="Arial"/>
              </a:rPr>
              <a:t>Religious</a:t>
            </a:r>
            <a:r>
              <a:rPr dirty="0" sz="600" spc="500">
                <a:latin typeface="Arial"/>
                <a:cs typeface="Arial"/>
              </a:rPr>
              <a:t> </a:t>
            </a:r>
            <a:r>
              <a:rPr dirty="0" sz="600" spc="-10">
                <a:latin typeface="Arial"/>
                <a:cs typeface="Arial"/>
              </a:rPr>
              <a:t>Freedom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56" name="object 56" descr=""/>
          <p:cNvGrpSpPr/>
          <p:nvPr/>
        </p:nvGrpSpPr>
        <p:grpSpPr>
          <a:xfrm>
            <a:off x="10308717" y="5883021"/>
            <a:ext cx="775335" cy="208279"/>
            <a:chOff x="10308717" y="5883021"/>
            <a:chExt cx="775335" cy="208279"/>
          </a:xfrm>
        </p:grpSpPr>
        <p:sp>
          <p:nvSpPr>
            <p:cNvPr id="57" name="object 57" descr=""/>
            <p:cNvSpPr/>
            <p:nvPr/>
          </p:nvSpPr>
          <p:spPr>
            <a:xfrm>
              <a:off x="10318242" y="5892546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661416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1416" y="188975"/>
                  </a:lnTo>
                  <a:lnTo>
                    <a:pt x="698195" y="181550"/>
                  </a:lnTo>
                  <a:lnTo>
                    <a:pt x="728229" y="161301"/>
                  </a:lnTo>
                  <a:lnTo>
                    <a:pt x="748478" y="131267"/>
                  </a:lnTo>
                  <a:lnTo>
                    <a:pt x="755904" y="94487"/>
                  </a:lnTo>
                  <a:lnTo>
                    <a:pt x="748478" y="57708"/>
                  </a:lnTo>
                  <a:lnTo>
                    <a:pt x="728229" y="27674"/>
                  </a:lnTo>
                  <a:lnTo>
                    <a:pt x="698195" y="7425"/>
                  </a:lnTo>
                  <a:lnTo>
                    <a:pt x="661416" y="0"/>
                  </a:lnTo>
                  <a:close/>
                </a:path>
              </a:pathLst>
            </a:custGeom>
            <a:solidFill>
              <a:srgbClr val="D9F1D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10318242" y="5892546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1416" y="0"/>
                  </a:lnTo>
                  <a:lnTo>
                    <a:pt x="698195" y="7425"/>
                  </a:lnTo>
                  <a:lnTo>
                    <a:pt x="728229" y="27674"/>
                  </a:lnTo>
                  <a:lnTo>
                    <a:pt x="748478" y="57708"/>
                  </a:lnTo>
                  <a:lnTo>
                    <a:pt x="755904" y="94487"/>
                  </a:lnTo>
                  <a:lnTo>
                    <a:pt x="748478" y="131267"/>
                  </a:lnTo>
                  <a:lnTo>
                    <a:pt x="728229" y="161301"/>
                  </a:lnTo>
                  <a:lnTo>
                    <a:pt x="698195" y="181550"/>
                  </a:lnTo>
                  <a:lnTo>
                    <a:pt x="661416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9" name="object 59" descr=""/>
          <p:cNvSpPr txBox="1"/>
          <p:nvPr/>
        </p:nvSpPr>
        <p:spPr>
          <a:xfrm>
            <a:off x="10509276" y="5877809"/>
            <a:ext cx="373380" cy="19494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 marR="5080" indent="74295">
              <a:lnSpc>
                <a:spcPts val="600"/>
              </a:lnSpc>
              <a:spcBef>
                <a:spcPts val="229"/>
              </a:spcBef>
            </a:pPr>
            <a:r>
              <a:rPr dirty="0" sz="600" spc="-10">
                <a:latin typeface="Arial"/>
                <a:cs typeface="Arial"/>
              </a:rPr>
              <a:t>Force</a:t>
            </a:r>
            <a:r>
              <a:rPr dirty="0" sz="600" spc="500">
                <a:latin typeface="Arial"/>
                <a:cs typeface="Arial"/>
              </a:rPr>
              <a:t> </a:t>
            </a:r>
            <a:r>
              <a:rPr dirty="0" sz="600" spc="-10">
                <a:latin typeface="Arial"/>
                <a:cs typeface="Arial"/>
              </a:rPr>
              <a:t>Protection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60" name="object 60" descr=""/>
          <p:cNvGrpSpPr/>
          <p:nvPr/>
        </p:nvGrpSpPr>
        <p:grpSpPr>
          <a:xfrm>
            <a:off x="8586596" y="5634609"/>
            <a:ext cx="776605" cy="208279"/>
            <a:chOff x="8586596" y="5634609"/>
            <a:chExt cx="776605" cy="208279"/>
          </a:xfrm>
        </p:grpSpPr>
        <p:sp>
          <p:nvSpPr>
            <p:cNvPr id="61" name="object 61" descr=""/>
            <p:cNvSpPr/>
            <p:nvPr/>
          </p:nvSpPr>
          <p:spPr>
            <a:xfrm>
              <a:off x="8596121" y="5644134"/>
              <a:ext cx="757555" cy="189230"/>
            </a:xfrm>
            <a:custGeom>
              <a:avLst/>
              <a:gdLst/>
              <a:ahLst/>
              <a:cxnLst/>
              <a:rect l="l" t="t" r="r" b="b"/>
              <a:pathLst>
                <a:path w="757554" h="189229">
                  <a:moveTo>
                    <a:pt x="662940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2940" y="188975"/>
                  </a:lnTo>
                  <a:lnTo>
                    <a:pt x="699719" y="181550"/>
                  </a:lnTo>
                  <a:lnTo>
                    <a:pt x="729753" y="161301"/>
                  </a:lnTo>
                  <a:lnTo>
                    <a:pt x="750002" y="131267"/>
                  </a:lnTo>
                  <a:lnTo>
                    <a:pt x="757428" y="94487"/>
                  </a:lnTo>
                  <a:lnTo>
                    <a:pt x="750002" y="57708"/>
                  </a:lnTo>
                  <a:lnTo>
                    <a:pt x="729753" y="27674"/>
                  </a:lnTo>
                  <a:lnTo>
                    <a:pt x="699719" y="7425"/>
                  </a:lnTo>
                  <a:lnTo>
                    <a:pt x="662940" y="0"/>
                  </a:lnTo>
                  <a:close/>
                </a:path>
              </a:pathLst>
            </a:custGeom>
            <a:solidFill>
              <a:srgbClr val="E1C3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8596121" y="5644134"/>
              <a:ext cx="757555" cy="189230"/>
            </a:xfrm>
            <a:custGeom>
              <a:avLst/>
              <a:gdLst/>
              <a:ahLst/>
              <a:cxnLst/>
              <a:rect l="l" t="t" r="r" b="b"/>
              <a:pathLst>
                <a:path w="75755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2940" y="0"/>
                  </a:lnTo>
                  <a:lnTo>
                    <a:pt x="699719" y="7425"/>
                  </a:lnTo>
                  <a:lnTo>
                    <a:pt x="729753" y="27674"/>
                  </a:lnTo>
                  <a:lnTo>
                    <a:pt x="750002" y="57708"/>
                  </a:lnTo>
                  <a:lnTo>
                    <a:pt x="757428" y="94487"/>
                  </a:lnTo>
                  <a:lnTo>
                    <a:pt x="750002" y="131267"/>
                  </a:lnTo>
                  <a:lnTo>
                    <a:pt x="729753" y="161301"/>
                  </a:lnTo>
                  <a:lnTo>
                    <a:pt x="699719" y="181550"/>
                  </a:lnTo>
                  <a:lnTo>
                    <a:pt x="662940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3" name="object 63" descr=""/>
          <p:cNvSpPr txBox="1"/>
          <p:nvPr/>
        </p:nvSpPr>
        <p:spPr>
          <a:xfrm>
            <a:off x="8705658" y="5666621"/>
            <a:ext cx="538480" cy="118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600">
                <a:latin typeface="Arial"/>
                <a:cs typeface="Arial"/>
              </a:rPr>
              <a:t>HIV</a:t>
            </a:r>
            <a:r>
              <a:rPr dirty="0" sz="600" spc="25">
                <a:latin typeface="Arial"/>
                <a:cs typeface="Arial"/>
              </a:rPr>
              <a:t> </a:t>
            </a:r>
            <a:r>
              <a:rPr dirty="0" sz="600" spc="-10">
                <a:latin typeface="Arial"/>
                <a:cs typeface="Arial"/>
              </a:rPr>
              <a:t>Bloodwork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64" name="object 64" descr=""/>
          <p:cNvGrpSpPr/>
          <p:nvPr/>
        </p:nvGrpSpPr>
        <p:grpSpPr>
          <a:xfrm>
            <a:off x="10308717" y="5634609"/>
            <a:ext cx="775335" cy="208279"/>
            <a:chOff x="10308717" y="5634609"/>
            <a:chExt cx="775335" cy="208279"/>
          </a:xfrm>
        </p:grpSpPr>
        <p:sp>
          <p:nvSpPr>
            <p:cNvPr id="65" name="object 65" descr=""/>
            <p:cNvSpPr/>
            <p:nvPr/>
          </p:nvSpPr>
          <p:spPr>
            <a:xfrm>
              <a:off x="10318242" y="5644134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661416" y="0"/>
                  </a:moveTo>
                  <a:lnTo>
                    <a:pt x="94488" y="0"/>
                  </a:lnTo>
                  <a:lnTo>
                    <a:pt x="57708" y="7425"/>
                  </a:lnTo>
                  <a:lnTo>
                    <a:pt x="27674" y="27674"/>
                  </a:lnTo>
                  <a:lnTo>
                    <a:pt x="7425" y="57708"/>
                  </a:lnTo>
                  <a:lnTo>
                    <a:pt x="0" y="94487"/>
                  </a:lnTo>
                  <a:lnTo>
                    <a:pt x="7425" y="131267"/>
                  </a:lnTo>
                  <a:lnTo>
                    <a:pt x="27674" y="161301"/>
                  </a:lnTo>
                  <a:lnTo>
                    <a:pt x="57708" y="181550"/>
                  </a:lnTo>
                  <a:lnTo>
                    <a:pt x="94488" y="188975"/>
                  </a:lnTo>
                  <a:lnTo>
                    <a:pt x="661416" y="188975"/>
                  </a:lnTo>
                  <a:lnTo>
                    <a:pt x="698195" y="181550"/>
                  </a:lnTo>
                  <a:lnTo>
                    <a:pt x="728229" y="161301"/>
                  </a:lnTo>
                  <a:lnTo>
                    <a:pt x="748478" y="131267"/>
                  </a:lnTo>
                  <a:lnTo>
                    <a:pt x="755904" y="94487"/>
                  </a:lnTo>
                  <a:lnTo>
                    <a:pt x="748478" y="57708"/>
                  </a:lnTo>
                  <a:lnTo>
                    <a:pt x="728229" y="27674"/>
                  </a:lnTo>
                  <a:lnTo>
                    <a:pt x="698195" y="7425"/>
                  </a:lnTo>
                  <a:lnTo>
                    <a:pt x="661416" y="0"/>
                  </a:lnTo>
                  <a:close/>
                </a:path>
              </a:pathLst>
            </a:custGeom>
            <a:solidFill>
              <a:srgbClr val="C9ED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10318242" y="5644134"/>
              <a:ext cx="756285" cy="189230"/>
            </a:xfrm>
            <a:custGeom>
              <a:avLst/>
              <a:gdLst/>
              <a:ahLst/>
              <a:cxnLst/>
              <a:rect l="l" t="t" r="r" b="b"/>
              <a:pathLst>
                <a:path w="756284" h="189229">
                  <a:moveTo>
                    <a:pt x="0" y="94487"/>
                  </a:moveTo>
                  <a:lnTo>
                    <a:pt x="7425" y="57708"/>
                  </a:lnTo>
                  <a:lnTo>
                    <a:pt x="27674" y="27674"/>
                  </a:lnTo>
                  <a:lnTo>
                    <a:pt x="57708" y="7425"/>
                  </a:lnTo>
                  <a:lnTo>
                    <a:pt x="94488" y="0"/>
                  </a:lnTo>
                  <a:lnTo>
                    <a:pt x="661416" y="0"/>
                  </a:lnTo>
                  <a:lnTo>
                    <a:pt x="698195" y="7425"/>
                  </a:lnTo>
                  <a:lnTo>
                    <a:pt x="728229" y="27674"/>
                  </a:lnTo>
                  <a:lnTo>
                    <a:pt x="748478" y="57708"/>
                  </a:lnTo>
                  <a:lnTo>
                    <a:pt x="755904" y="94487"/>
                  </a:lnTo>
                  <a:lnTo>
                    <a:pt x="748478" y="131267"/>
                  </a:lnTo>
                  <a:lnTo>
                    <a:pt x="728229" y="161301"/>
                  </a:lnTo>
                  <a:lnTo>
                    <a:pt x="698195" y="181550"/>
                  </a:lnTo>
                  <a:lnTo>
                    <a:pt x="661416" y="188975"/>
                  </a:lnTo>
                  <a:lnTo>
                    <a:pt x="94488" y="188975"/>
                  </a:lnTo>
                  <a:lnTo>
                    <a:pt x="57708" y="181550"/>
                  </a:lnTo>
                  <a:lnTo>
                    <a:pt x="27674" y="161301"/>
                  </a:lnTo>
                  <a:lnTo>
                    <a:pt x="7425" y="131267"/>
                  </a:lnTo>
                  <a:lnTo>
                    <a:pt x="0" y="9448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7" name="object 67" descr=""/>
          <p:cNvSpPr txBox="1"/>
          <p:nvPr/>
        </p:nvSpPr>
        <p:spPr>
          <a:xfrm>
            <a:off x="10516911" y="5666621"/>
            <a:ext cx="356870" cy="1187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600">
                <a:latin typeface="Arial"/>
                <a:cs typeface="Arial"/>
              </a:rPr>
              <a:t>DT</a:t>
            </a:r>
            <a:r>
              <a:rPr dirty="0" sz="600" spc="10">
                <a:latin typeface="Arial"/>
                <a:cs typeface="Arial"/>
              </a:rPr>
              <a:t> </a:t>
            </a:r>
            <a:r>
              <a:rPr dirty="0" sz="600" spc="-10">
                <a:latin typeface="Arial"/>
                <a:cs typeface="Arial"/>
              </a:rPr>
              <a:t>Board</a:t>
            </a:r>
            <a:endParaRPr sz="600">
              <a:latin typeface="Arial"/>
              <a:cs typeface="Arial"/>
            </a:endParaRPr>
          </a:p>
        </p:txBody>
      </p:sp>
      <p:graphicFrame>
        <p:nvGraphicFramePr>
          <p:cNvPr id="68" name="object 68" descr=""/>
          <p:cNvGraphicFramePr>
            <a:graphicFrameLocks noGrp="1"/>
          </p:cNvGraphicFramePr>
          <p:nvPr/>
        </p:nvGraphicFramePr>
        <p:xfrm>
          <a:off x="1110461" y="5178081"/>
          <a:ext cx="2730500" cy="732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4760"/>
                <a:gridCol w="1386840"/>
              </a:tblGrid>
              <a:tr h="16891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00">
                          <a:latin typeface="Arial"/>
                          <a:cs typeface="Arial"/>
                        </a:rPr>
                        <a:t>Dates</a:t>
                      </a:r>
                      <a:r>
                        <a:rPr dirty="0" sz="7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>
                          <a:latin typeface="Arial"/>
                          <a:cs typeface="Arial"/>
                        </a:rPr>
                        <a:t>planned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"/>
                          <a:cs typeface="Arial"/>
                        </a:rPr>
                        <a:t>AT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91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00">
                          <a:latin typeface="Arial"/>
                          <a:cs typeface="Arial"/>
                        </a:rPr>
                        <a:t>PME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 Status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606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700">
                          <a:latin typeface="Arial"/>
                          <a:cs typeface="Arial"/>
                        </a:rPr>
                        <a:t>Next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Promotion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7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91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00">
                          <a:latin typeface="Arial"/>
                          <a:cs typeface="Arial"/>
                        </a:rPr>
                        <a:t>Latest</a:t>
                      </a:r>
                      <a:r>
                        <a:rPr dirty="0" sz="7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"/>
                          <a:cs typeface="Arial"/>
                        </a:rPr>
                        <a:t>Decoration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529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Company>U.S. Air Force</Company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DUNCAN, ILIAH M MSgt USAF AFRC RIO/IRR</dc:creator>
  <dcterms:created xsi:type="dcterms:W3CDTF">2024-10-25T16:02:16Z</dcterms:created>
  <dcterms:modified xsi:type="dcterms:W3CDTF">2024-10-25T16:02:16Z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2024-09-11T00:00:00Z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2024-10-25T00:00:00Z</vt:filetime>
  </property>
  <property fmtid="{D5CDD505-2E9C-101B-9397-08002B2CF9AE}" pid="5" name="Producer">
    <vt:lpwstr>Adobe PDF Library 24.2.13</vt:lpwstr>
  </property>
</Properties>
</file>