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2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06D36-96F5-48AD-A1EA-CD81A31E740F}" v="81" dt="2026-01-22T17:20:34.542"/>
    <p1510:client id="{4AD6E2D7-D724-4669-8693-3892E9A6A7B2}" v="36" dt="2026-01-20T20:27:47.552"/>
    <p1510:client id="{4BE9D639-7620-484B-AD36-5068DC7761C6}" v="71" dt="2026-01-21T21:13:59.659"/>
    <p1510:client id="{4FC6B0C5-1DE3-469C-9F6E-A9D8FE5C32CA}" v="12" dt="2026-01-21T19:21:12.495"/>
    <p1510:client id="{6B210D1B-891F-B4B7-7EE0-5A601EEC726B}" v="103" dt="2026-01-22T16:18:08.020"/>
    <p1510:client id="{86ED9A77-CC14-942A-9CD1-E30ED6D1E0DE}" v="19" dt="2026-01-21T16:57:13.021"/>
    <p1510:client id="{97DF99BB-1B3A-7DF6-F71E-21E47572E9CC}" v="20" dt="2026-01-21T16:03:02.231"/>
    <p1510:client id="{BDBDEC60-EBA0-8260-2317-C94A41E165E4}" v="26" dt="2026-01-21T14:02:49.703"/>
    <p1510:client id="{D21CA9FE-9E8A-4157-AAB4-B2DC92242D38}" v="14" dt="2026-01-22T16:14:36.092"/>
    <p1510:client id="{D5FA8768-69DA-4309-B65F-BA539769078D}" v="45" dt="2026-01-22T15:39:14.682"/>
    <p1510:client id="{E100E54B-5097-48E5-A380-73E0B573DB13}" v="4" dt="2026-01-22T15:21:54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79CA-7886-6CC5-2D3B-90840C460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BF880-276A-B880-39C9-92D8DA37F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92E28-5D61-5429-7954-939A8717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3C182-79BF-E347-0591-44D31C24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D3756-119F-4FE3-BBBE-68F29AF5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0B85-711F-7AB6-6866-3B6D6D5F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4F158-B59D-C2DD-C384-2241D1133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00400-0DC1-99FF-33AA-944FB536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67FC7-2538-10A3-4BD2-72C5CA87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E5813-9BD8-D34E-3EDA-4C5FB731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442CC-2541-6A8E-332E-9C4567844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5EAB5-D6E3-9703-02BF-AA1EB0FE7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4512-BF5E-5794-C6C6-2B9057B9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B9EA-960C-FEE9-9967-14285DDF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BFC78-09C5-4006-97AA-8B012FDE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7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60A696-1D93-2E05-C054-19360394C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127" r="7312"/>
          <a:stretch/>
        </p:blipFill>
        <p:spPr>
          <a:xfrm>
            <a:off x="0" y="-34216"/>
            <a:ext cx="12192000" cy="68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0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7C8D4-B2A8-8735-AB69-26D7DD67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0DF20-EA93-D5C9-1DD3-27BB6AC42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C0BA7-0356-B31E-5E1D-82F39C96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4280-9E7E-3744-C68C-F3076F4A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4A54F-3484-FC03-5FF3-59EA07C6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6D38-1311-C7DC-6016-4881E755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6F435-A115-4F64-7530-EA0913443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9B05B-D8BC-9F37-8C0B-1BDFFBCD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12B86-918B-32B2-8976-089D5552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3A7D-5B84-FF88-3DF4-4C1D8011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B88C-F8C7-D917-337B-5E886837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6E20-22CD-DD0F-2E80-5EF103CCB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188CF-845C-5577-ABB6-2737704DF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56567-08B8-DA02-D478-600CC78C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ED025-DB49-4415-A40D-A19D042A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F66FF-DF31-0ABE-5864-07BB012B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2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77F3-0F49-F5FA-90A6-CDC699E9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C1C49-EAA9-C728-C993-40DDF703B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6DB2A-CFB3-8CCB-F3C7-87F1629C9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13EBA-3E57-05C4-8E52-B810D2407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5EC48-5722-0E78-F617-9D1DA1A08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FB94A5-9B79-4675-707D-EAC81FCC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BBB5E-245D-6452-87CE-EEFEB125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63446-1E70-4DA8-11EC-7B498ADC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DF10-69FB-860C-BCE7-B7D579D0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459AE-C70E-5BCE-811B-0E9906B5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8A5A4-5914-9709-3ADC-A41D821B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0A508-0F01-7257-FCC7-33126D5A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0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E825E-065E-B7BE-B5BD-24EFFA5E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9EAB1-3188-0474-52E2-2F8150AB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8B299-052D-7743-C9FD-8288C280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A949-F57D-0EC9-9718-A9C4C4BB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B2B5-B246-8D85-3828-12DB6CC92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5E744-7704-20FF-B79E-C781CCDED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A1496-33F1-8F99-EF19-3F0EDA44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174EA-5748-593D-3982-2ADD1B9A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F4D1D-BD5C-570C-6FB9-56D51F04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7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13F7-63AE-3591-B8DC-B08AAECB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9F26B6-0F94-6071-17F6-4377F65C5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C2A9F-D2A1-4E68-54F3-6E756BAA7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1C1A5-E533-DAB0-9D9A-82935B4C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F46BB-D02A-39F3-32BD-F9DAA24E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4F9B-0C9D-B89D-10BA-538A394E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7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61396-01CD-EB4B-D15F-5D3ABEAE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B90C-931F-FC8F-9C1F-151F81D13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C594F-BA6D-7578-917C-152998638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CF6A69-0DD2-470B-BC5A-D02872F584C8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60F41-8091-4B1F-93C5-E5D853285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34ED3-2EC9-BC6A-08CD-71EB6E23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01EC5A-D05E-4670-9C69-5A50FBC70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2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68431-BEBB-2F91-5566-E1FD9C19A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77BF4302-6436-7EB6-2318-9695075DF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008" y="-1"/>
            <a:ext cx="12362688" cy="69540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EE416E-0B06-8C9F-B14C-328E9B90370B}"/>
              </a:ext>
            </a:extLst>
          </p:cNvPr>
          <p:cNvSpPr txBox="1"/>
          <p:nvPr/>
        </p:nvSpPr>
        <p:spPr>
          <a:xfrm>
            <a:off x="2898369" y="230649"/>
            <a:ext cx="6460423" cy="391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41" b="1">
                <a:solidFill>
                  <a:srgbClr val="00205B"/>
                </a:solidFill>
                <a:latin typeface="Oswald" pitchFamily="2" charset="77"/>
              </a:rPr>
              <a:t>HEADQUARTERS READINESS AND INTEGRATION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A87F3-17BA-EB72-86D0-DFB6FE9997F2}"/>
              </a:ext>
            </a:extLst>
          </p:cNvPr>
          <p:cNvSpPr/>
          <p:nvPr/>
        </p:nvSpPr>
        <p:spPr>
          <a:xfrm>
            <a:off x="1658471" y="651384"/>
            <a:ext cx="2742179" cy="284929"/>
          </a:xfrm>
          <a:prstGeom prst="rect">
            <a:avLst/>
          </a:prstGeom>
          <a:solidFill>
            <a:srgbClr val="54B9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34C51-F92F-5394-B1DB-20CC2F9259A5}"/>
              </a:ext>
            </a:extLst>
          </p:cNvPr>
          <p:cNvSpPr txBox="1"/>
          <p:nvPr/>
        </p:nvSpPr>
        <p:spPr>
          <a:xfrm>
            <a:off x="3601725" y="644486"/>
            <a:ext cx="893636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2" b="1">
                <a:solidFill>
                  <a:schemeClr val="bg1"/>
                </a:solidFill>
                <a:latin typeface="Oswald" pitchFamily="2" charset="77"/>
              </a:rPr>
              <a:t>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D205D-D5F3-C466-55E8-AC02800FAC67}"/>
              </a:ext>
            </a:extLst>
          </p:cNvPr>
          <p:cNvSpPr txBox="1"/>
          <p:nvPr/>
        </p:nvSpPr>
        <p:spPr>
          <a:xfrm>
            <a:off x="4385332" y="583376"/>
            <a:ext cx="5132014" cy="41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9" b="1">
                <a:solidFill>
                  <a:srgbClr val="00205B"/>
                </a:solidFill>
                <a:latin typeface="Lato" panose="020F0502020204030203" pitchFamily="34" charset="77"/>
              </a:rPr>
              <a:t>RIO is a dynamic partner that integrates and supports ready </a:t>
            </a:r>
            <a:br>
              <a:rPr lang="en-US" sz="1059" b="1">
                <a:solidFill>
                  <a:srgbClr val="00205B"/>
                </a:solidFill>
                <a:latin typeface="Lato" panose="020F0502020204030203" pitchFamily="34" charset="77"/>
              </a:rPr>
            </a:br>
            <a:r>
              <a:rPr lang="en-US" sz="1059" b="1">
                <a:solidFill>
                  <a:srgbClr val="00205B"/>
                </a:solidFill>
                <a:latin typeface="Lato" panose="020F0502020204030203" pitchFamily="34" charset="77"/>
              </a:rPr>
              <a:t>Airmen who provide critical strategic depth to the Nation.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7065A-76AF-5A7C-10E4-987AE17AE1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07850" y="89864"/>
            <a:ext cx="1124101" cy="1108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DC1F792-B051-3C06-1F82-2640390766E5}"/>
              </a:ext>
            </a:extLst>
          </p:cNvPr>
          <p:cNvGrpSpPr/>
          <p:nvPr/>
        </p:nvGrpSpPr>
        <p:grpSpPr>
          <a:xfrm>
            <a:off x="3504743" y="1855420"/>
            <a:ext cx="5290081" cy="4911246"/>
            <a:chOff x="1736332" y="1039332"/>
            <a:chExt cx="6848027" cy="62899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C86E10-8AB4-CB4A-5E21-338696B6DD65}"/>
                </a:ext>
              </a:extLst>
            </p:cNvPr>
            <p:cNvGrpSpPr/>
            <p:nvPr/>
          </p:nvGrpSpPr>
          <p:grpSpPr>
            <a:xfrm>
              <a:off x="1736332" y="1039332"/>
              <a:ext cx="6848027" cy="6289909"/>
              <a:chOff x="1736332" y="1039332"/>
              <a:chExt cx="6848027" cy="6289909"/>
            </a:xfrm>
          </p:grpSpPr>
          <p:sp>
            <p:nvSpPr>
              <p:cNvPr id="55" name="Snip Diagonal Corner Rectangle 54">
                <a:extLst>
                  <a:ext uri="{FF2B5EF4-FFF2-40B4-BE49-F238E27FC236}">
                    <a16:creationId xmlns:a16="http://schemas.microsoft.com/office/drawing/2014/main" id="{68D5CCF7-7026-6F72-2BD7-61E9CE941D1B}"/>
                  </a:ext>
                </a:extLst>
              </p:cNvPr>
              <p:cNvSpPr/>
              <p:nvPr/>
            </p:nvSpPr>
            <p:spPr>
              <a:xfrm rot="10800000" flipH="1">
                <a:off x="1744356" y="1039332"/>
                <a:ext cx="6831980" cy="6289908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rgbClr val="FFD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sp>
            <p:nvSpPr>
              <p:cNvPr id="56" name="Right Triangle 55">
                <a:extLst>
                  <a:ext uri="{FF2B5EF4-FFF2-40B4-BE49-F238E27FC236}">
                    <a16:creationId xmlns:a16="http://schemas.microsoft.com/office/drawing/2014/main" id="{A3A91E83-540F-5D75-5538-65F181CF8E47}"/>
                  </a:ext>
                </a:extLst>
              </p:cNvPr>
              <p:cNvSpPr/>
              <p:nvPr/>
            </p:nvSpPr>
            <p:spPr>
              <a:xfrm rot="16200000">
                <a:off x="5922039" y="4666921"/>
                <a:ext cx="3327994" cy="1996646"/>
              </a:xfrm>
              <a:prstGeom prst="rtTriangle">
                <a:avLst/>
              </a:prstGeom>
              <a:solidFill>
                <a:srgbClr val="54B9E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sp>
            <p:nvSpPr>
              <p:cNvPr id="57" name="Right Triangle 56">
                <a:extLst>
                  <a:ext uri="{FF2B5EF4-FFF2-40B4-BE49-F238E27FC236}">
                    <a16:creationId xmlns:a16="http://schemas.microsoft.com/office/drawing/2014/main" id="{A3756224-A57D-57A0-D035-C5C067F2E0F1}"/>
                  </a:ext>
                </a:extLst>
              </p:cNvPr>
              <p:cNvSpPr/>
              <p:nvPr/>
            </p:nvSpPr>
            <p:spPr>
              <a:xfrm rot="5400000">
                <a:off x="1144294" y="1637167"/>
                <a:ext cx="2857576" cy="1673499"/>
              </a:xfrm>
              <a:prstGeom prst="rtTriangle">
                <a:avLst/>
              </a:prstGeom>
              <a:solidFill>
                <a:srgbClr val="0020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AD8B6AC-75F6-2847-9D5E-577FCADC8AAF}"/>
                </a:ext>
              </a:extLst>
            </p:cNvPr>
            <p:cNvSpPr/>
            <p:nvPr/>
          </p:nvSpPr>
          <p:spPr>
            <a:xfrm>
              <a:off x="1855635" y="1255285"/>
              <a:ext cx="6575460" cy="5895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54B9E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5703F07-1BD7-3D7B-13D1-F50F0D459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68079"/>
              </p:ext>
            </p:extLst>
          </p:nvPr>
        </p:nvGraphicFramePr>
        <p:xfrm>
          <a:off x="3601724" y="2024040"/>
          <a:ext cx="5074703" cy="4611131"/>
        </p:xfrm>
        <a:graphic>
          <a:graphicData uri="http://schemas.openxmlformats.org/drawingml/2006/table">
            <a:tbl>
              <a:tblPr/>
              <a:tblGrid>
                <a:gridCol w="1447745">
                  <a:extLst>
                    <a:ext uri="{9D8B030D-6E8A-4147-A177-3AD203B41FA5}">
                      <a16:colId xmlns:a16="http://schemas.microsoft.com/office/drawing/2014/main" val="2778956752"/>
                    </a:ext>
                  </a:extLst>
                </a:gridCol>
                <a:gridCol w="1489913">
                  <a:extLst>
                    <a:ext uri="{9D8B030D-6E8A-4147-A177-3AD203B41FA5}">
                      <a16:colId xmlns:a16="http://schemas.microsoft.com/office/drawing/2014/main" val="858748805"/>
                    </a:ext>
                  </a:extLst>
                </a:gridCol>
                <a:gridCol w="2137045">
                  <a:extLst>
                    <a:ext uri="{9D8B030D-6E8A-4147-A177-3AD203B41FA5}">
                      <a16:colId xmlns:a16="http://schemas.microsoft.com/office/drawing/2014/main" val="1058828584"/>
                    </a:ext>
                  </a:extLst>
                </a:gridCol>
              </a:tblGrid>
              <a:tr h="3760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 noProof="0">
                          <a:solidFill>
                            <a:schemeClr val="lt1"/>
                          </a:solidFill>
                          <a:latin typeface="Oswald"/>
                          <a:ea typeface="+mn-ea"/>
                          <a:cs typeface="+mn-cs"/>
                        </a:rPr>
                        <a:t>TIME (MT)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Oswald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Oswald"/>
                          <a:ea typeface="+mn-ea"/>
                          <a:cs typeface="+mn-cs"/>
                        </a:rPr>
                        <a:t>TOPIC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40193"/>
                  </a:ext>
                </a:extLst>
              </a:tr>
              <a:tr h="1979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0800–0805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5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 Welcome</a:t>
                      </a:r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 &amp; ROEs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Oswald"/>
                        <a:ea typeface="Tahoma"/>
                        <a:cs typeface="Tahoma"/>
                      </a:endParaRP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1231446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marL="0" marR="0" lvl="0" indent="0" algn="ct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0805–0815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 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HQ RIO</a:t>
                      </a:r>
                      <a:r>
                        <a:rPr lang="en-US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 Organization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485342"/>
                  </a:ext>
                </a:extLst>
              </a:tr>
              <a:tr h="2770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Oswald"/>
                          <a:ea typeface="Tahoma"/>
                          <a:cs typeface="Tahoma"/>
                        </a:rPr>
                        <a:t>0815-0825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Roles &amp; Responsibilities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5934623"/>
                  </a:ext>
                </a:extLst>
              </a:tr>
              <a:tr h="2770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Oswald"/>
                          <a:ea typeface="Tahoma"/>
                          <a:cs typeface="Tahoma"/>
                        </a:rPr>
                        <a:t>0825-0835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RIO Updates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8547229"/>
                  </a:ext>
                </a:extLst>
              </a:tr>
              <a:tr h="296854"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solidFill>
                            <a:schemeClr val="tx1"/>
                          </a:solidFill>
                          <a:latin typeface="Oswald"/>
                          <a:ea typeface="Tahoma"/>
                          <a:cs typeface="Tahoma"/>
                        </a:rPr>
                        <a:t>0835-0845</a:t>
                      </a:r>
                      <a:endParaRPr lang="en-US"/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 HQ RIO Command Team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Oswald"/>
                        <a:ea typeface="Tahoma"/>
                        <a:cs typeface="Tahoma"/>
                      </a:endParaRP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0944080"/>
                  </a:ext>
                </a:extLst>
              </a:tr>
              <a:tr h="21769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 kern="1200" baseline="0">
                          <a:solidFill>
                            <a:schemeClr val="tx1"/>
                          </a:solidFill>
                          <a:latin typeface="Oswald"/>
                          <a:ea typeface="Tahoma"/>
                          <a:cs typeface="Tahoma"/>
                        </a:rPr>
                        <a:t>0845-0910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25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Navigating Systems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82977"/>
                  </a:ext>
                </a:extLst>
              </a:tr>
              <a:tr h="277064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0910-0920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Break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094082"/>
                  </a:ext>
                </a:extLst>
              </a:tr>
              <a:tr h="267168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Oswald"/>
                          <a:ea typeface="Tahoma"/>
                          <a:cs typeface="Tahoma"/>
                        </a:rPr>
                        <a:t>0920–1005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45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Participation/Points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885117"/>
                  </a:ext>
                </a:extLst>
              </a:tr>
              <a:tr h="237483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1005-1050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45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myFSS</a:t>
                      </a:r>
                      <a:r>
                        <a:rPr lang="en-US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 Orders Demo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82683"/>
                  </a:ext>
                </a:extLst>
              </a:tr>
              <a:tr h="197903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  <a:latin typeface="Oswald"/>
                          <a:ea typeface="Tahoma"/>
                          <a:cs typeface="Tahoma"/>
                        </a:rPr>
                        <a:t>1050-1150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60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Lunch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10647"/>
                  </a:ext>
                </a:extLst>
              </a:tr>
              <a:tr h="227587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Oswald"/>
                          <a:ea typeface="Tahoma"/>
                          <a:cs typeface="Tahoma"/>
                        </a:rPr>
                        <a:t>1150-1250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60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Travel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159807"/>
                  </a:ext>
                </a:extLst>
              </a:tr>
              <a:tr h="1979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1250-1340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50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Pay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726683"/>
                  </a:ext>
                </a:extLst>
              </a:tr>
              <a:tr h="197903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  <a:latin typeface="Oswald"/>
                          <a:ea typeface="Tahoma"/>
                          <a:cs typeface="Tahoma"/>
                        </a:rPr>
                        <a:t>1340-1350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Break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0502"/>
                  </a:ext>
                </a:extLst>
              </a:tr>
              <a:tr h="247378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tx1"/>
                          </a:solidFill>
                          <a:latin typeface="Oswald"/>
                          <a:ea typeface="Tahoma"/>
                          <a:cs typeface="Tahoma"/>
                        </a:rPr>
                        <a:t>1350-1430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swald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 defTabSz="777240"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Medical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swald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856557"/>
                  </a:ext>
                </a:extLst>
              </a:tr>
              <a:tr h="356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latin typeface="Oswald"/>
                          <a:ea typeface="Tahoma"/>
                          <a:cs typeface="Tahoma"/>
                        </a:rPr>
                        <a:t>1430-1455</a:t>
                      </a:r>
                      <a:endParaRPr lang="en-US" sz="1000" b="1">
                        <a:latin typeface="Oswald" panose="00000500000000000000" pitchFamily="2" charset="0"/>
                        <a:ea typeface="Tahoma"/>
                        <a:cs typeface="Tahoma"/>
                      </a:endParaRP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+mn-ea"/>
                          <a:cs typeface="+mn-cs"/>
                        </a:rPr>
                        <a:t>Classifications/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Formal Schools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17531"/>
                  </a:ext>
                </a:extLst>
              </a:tr>
              <a:tr h="237483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Oswald"/>
                          <a:ea typeface="Tahoma"/>
                          <a:cs typeface="Tahoma"/>
                        </a:rPr>
                        <a:t>1455-1515</a:t>
                      </a:r>
                      <a:endParaRPr lang="en-US" sz="1000" b="1">
                        <a:latin typeface="Oswald" panose="00000500000000000000" pitchFamily="2" charset="0"/>
                        <a:ea typeface="Tahoma"/>
                        <a:cs typeface="Tahoma"/>
                      </a:endParaRP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20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Deployments</a:t>
                      </a:r>
                      <a:endParaRPr lang="en-US" sz="1100"/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792590"/>
                  </a:ext>
                </a:extLst>
              </a:tr>
              <a:tr h="25727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>
                          <a:latin typeface="Oswald"/>
                          <a:ea typeface="Tahoma"/>
                          <a:cs typeface="Tahoma"/>
                        </a:rPr>
                        <a:t>1520-1530</a:t>
                      </a:r>
                    </a:p>
                  </a:txBody>
                  <a:tcPr marL="8404" marR="8404" marT="8404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</a:t>
                      </a:r>
                      <a:endParaRPr lang="en-US"/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Closing remarks</a:t>
                      </a:r>
                      <a:endParaRPr lang="en-US" dirty="0"/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128422"/>
                  </a:ext>
                </a:extLst>
              </a:tr>
            </a:tbl>
          </a:graphicData>
        </a:graphic>
      </p:graphicFrame>
      <p:sp>
        <p:nvSpPr>
          <p:cNvPr id="1090" name="Rectangle 1089">
            <a:extLst>
              <a:ext uri="{FF2B5EF4-FFF2-40B4-BE49-F238E27FC236}">
                <a16:creationId xmlns:a16="http://schemas.microsoft.com/office/drawing/2014/main" id="{B6E627C5-C092-13FC-007E-A3FDE752C68C}"/>
              </a:ext>
            </a:extLst>
          </p:cNvPr>
          <p:cNvSpPr/>
          <p:nvPr/>
        </p:nvSpPr>
        <p:spPr>
          <a:xfrm>
            <a:off x="5081579" y="1052752"/>
            <a:ext cx="2132210" cy="721051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Oswald"/>
              </a:rPr>
              <a:t>DAY 1</a:t>
            </a:r>
          </a:p>
          <a:p>
            <a:pPr algn="ctr"/>
            <a:r>
              <a:rPr lang="en-US" sz="2000" b="1">
                <a:solidFill>
                  <a:srgbClr val="FFDF00"/>
                </a:solidFill>
                <a:latin typeface="Oswald"/>
              </a:rPr>
              <a:t>28 JAN</a:t>
            </a:r>
            <a:r>
              <a:rPr lang="en-US" sz="2000" b="1">
                <a:latin typeface="Oswald"/>
              </a:rPr>
              <a:t>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11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47238-8916-EBC6-BE2A-25C524761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305A6BEE-6BAD-5AA5-81AA-5CC0BEDF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" y="0"/>
            <a:ext cx="1219199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F2F14B-09C7-5226-29EE-13682D0810FD}"/>
              </a:ext>
            </a:extLst>
          </p:cNvPr>
          <p:cNvSpPr/>
          <p:nvPr/>
        </p:nvSpPr>
        <p:spPr>
          <a:xfrm>
            <a:off x="1344467" y="649820"/>
            <a:ext cx="3107803" cy="322919"/>
          </a:xfrm>
          <a:prstGeom prst="rect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1831F3-EE2A-FFC6-B377-761D8C7A1DA4}"/>
              </a:ext>
            </a:extLst>
          </p:cNvPr>
          <p:cNvSpPr txBox="1"/>
          <p:nvPr/>
        </p:nvSpPr>
        <p:spPr>
          <a:xfrm>
            <a:off x="2898369" y="230649"/>
            <a:ext cx="6460423" cy="391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41" b="1">
                <a:solidFill>
                  <a:srgbClr val="00205B"/>
                </a:solidFill>
                <a:latin typeface="Oswald" pitchFamily="2" charset="77"/>
              </a:rPr>
              <a:t>HEADQUARTERS READINESS AND INTEGRATION ORGANIZATION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33AEA-5425-FDCF-F33E-6BC4395A1E37}"/>
              </a:ext>
            </a:extLst>
          </p:cNvPr>
          <p:cNvSpPr txBox="1"/>
          <p:nvPr/>
        </p:nvSpPr>
        <p:spPr>
          <a:xfrm>
            <a:off x="4452270" y="587197"/>
            <a:ext cx="5132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Provide tailored global customer support to empower ready Individual Reservists who create mission impact.</a:t>
            </a:r>
            <a:endParaRPr lang="en-US" sz="1059" b="1">
              <a:solidFill>
                <a:srgbClr val="00205B"/>
              </a:solidFill>
              <a:latin typeface="Lato" panose="020F05020202040302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B06D8-B7DA-0345-D796-523C63EC98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07850" y="89864"/>
            <a:ext cx="1124101" cy="11083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952B30-C87B-E332-9AFA-BB957EABB577}"/>
              </a:ext>
            </a:extLst>
          </p:cNvPr>
          <p:cNvGrpSpPr/>
          <p:nvPr/>
        </p:nvGrpSpPr>
        <p:grpSpPr>
          <a:xfrm>
            <a:off x="3504743" y="1855420"/>
            <a:ext cx="5290081" cy="4911246"/>
            <a:chOff x="1736332" y="1039332"/>
            <a:chExt cx="6848027" cy="62899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6276B8-349E-A9A1-83DA-204B4CFB6FFF}"/>
                </a:ext>
              </a:extLst>
            </p:cNvPr>
            <p:cNvGrpSpPr/>
            <p:nvPr/>
          </p:nvGrpSpPr>
          <p:grpSpPr>
            <a:xfrm>
              <a:off x="1736332" y="1039332"/>
              <a:ext cx="6848027" cy="6289909"/>
              <a:chOff x="1736332" y="1039332"/>
              <a:chExt cx="6848027" cy="6289909"/>
            </a:xfrm>
          </p:grpSpPr>
          <p:sp>
            <p:nvSpPr>
              <p:cNvPr id="55" name="Snip Diagonal Corner Rectangle 54">
                <a:extLst>
                  <a:ext uri="{FF2B5EF4-FFF2-40B4-BE49-F238E27FC236}">
                    <a16:creationId xmlns:a16="http://schemas.microsoft.com/office/drawing/2014/main" id="{D71A551F-77CD-0F5F-49D4-63F0A0975886}"/>
                  </a:ext>
                </a:extLst>
              </p:cNvPr>
              <p:cNvSpPr/>
              <p:nvPr/>
            </p:nvSpPr>
            <p:spPr>
              <a:xfrm rot="10800000" flipH="1">
                <a:off x="1744356" y="1039332"/>
                <a:ext cx="6831980" cy="6289908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rgbClr val="FFD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sp>
            <p:nvSpPr>
              <p:cNvPr id="56" name="Right Triangle 55">
                <a:extLst>
                  <a:ext uri="{FF2B5EF4-FFF2-40B4-BE49-F238E27FC236}">
                    <a16:creationId xmlns:a16="http://schemas.microsoft.com/office/drawing/2014/main" id="{EA97D99E-1AAE-B0D9-51D8-FB1EDBB29968}"/>
                  </a:ext>
                </a:extLst>
              </p:cNvPr>
              <p:cNvSpPr/>
              <p:nvPr/>
            </p:nvSpPr>
            <p:spPr>
              <a:xfrm rot="16200000">
                <a:off x="5922039" y="4666921"/>
                <a:ext cx="3327994" cy="1996646"/>
              </a:xfrm>
              <a:prstGeom prst="rtTriangle">
                <a:avLst/>
              </a:prstGeom>
              <a:solidFill>
                <a:srgbClr val="54B9E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sp>
            <p:nvSpPr>
              <p:cNvPr id="57" name="Right Triangle 56">
                <a:extLst>
                  <a:ext uri="{FF2B5EF4-FFF2-40B4-BE49-F238E27FC236}">
                    <a16:creationId xmlns:a16="http://schemas.microsoft.com/office/drawing/2014/main" id="{B4DE6DD1-46B2-A38D-2154-0E86E4EF21A5}"/>
                  </a:ext>
                </a:extLst>
              </p:cNvPr>
              <p:cNvSpPr/>
              <p:nvPr/>
            </p:nvSpPr>
            <p:spPr>
              <a:xfrm rot="5400000">
                <a:off x="1144294" y="1637167"/>
                <a:ext cx="2857576" cy="1673499"/>
              </a:xfrm>
              <a:prstGeom prst="rtTriangle">
                <a:avLst/>
              </a:prstGeom>
              <a:solidFill>
                <a:srgbClr val="0020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72056DC-E196-1915-251D-FDEAF195D241}"/>
                </a:ext>
              </a:extLst>
            </p:cNvPr>
            <p:cNvSpPr/>
            <p:nvPr/>
          </p:nvSpPr>
          <p:spPr>
            <a:xfrm>
              <a:off x="1884402" y="1237046"/>
              <a:ext cx="6560955" cy="5904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54B9E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</p:grp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5D5BAF94-D09A-07D1-6168-A9D0C1395A93}"/>
              </a:ext>
            </a:extLst>
          </p:cNvPr>
          <p:cNvSpPr/>
          <p:nvPr/>
        </p:nvSpPr>
        <p:spPr>
          <a:xfrm>
            <a:off x="5081579" y="1052752"/>
            <a:ext cx="2132210" cy="721051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100" b="1">
                <a:latin typeface="Oswald"/>
              </a:rPr>
              <a:t>DAY 2</a:t>
            </a:r>
          </a:p>
          <a:p>
            <a:pPr algn="ctr"/>
            <a:r>
              <a:rPr lang="en-US" sz="2100" b="1">
                <a:solidFill>
                  <a:srgbClr val="FFDF00"/>
                </a:solidFill>
                <a:latin typeface="Oswald"/>
              </a:rPr>
              <a:t>29 JAN </a:t>
            </a:r>
            <a:r>
              <a:rPr lang="en-US" sz="2100" b="1">
                <a:latin typeface="Oswald"/>
              </a:rPr>
              <a:t>2026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457B897-E7AE-37F7-28B2-DC7C229BF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722080"/>
              </p:ext>
            </p:extLst>
          </p:nvPr>
        </p:nvGraphicFramePr>
        <p:xfrm>
          <a:off x="3624384" y="2012461"/>
          <a:ext cx="5063063" cy="4591785"/>
        </p:xfrm>
        <a:graphic>
          <a:graphicData uri="http://schemas.openxmlformats.org/drawingml/2006/table">
            <a:tbl>
              <a:tblPr/>
              <a:tblGrid>
                <a:gridCol w="1569833">
                  <a:extLst>
                    <a:ext uri="{9D8B030D-6E8A-4147-A177-3AD203B41FA5}">
                      <a16:colId xmlns:a16="http://schemas.microsoft.com/office/drawing/2014/main" val="2778956752"/>
                    </a:ext>
                  </a:extLst>
                </a:gridCol>
                <a:gridCol w="1458211">
                  <a:extLst>
                    <a:ext uri="{9D8B030D-6E8A-4147-A177-3AD203B41FA5}">
                      <a16:colId xmlns:a16="http://schemas.microsoft.com/office/drawing/2014/main" val="858748805"/>
                    </a:ext>
                  </a:extLst>
                </a:gridCol>
                <a:gridCol w="2035019">
                  <a:extLst>
                    <a:ext uri="{9D8B030D-6E8A-4147-A177-3AD203B41FA5}">
                      <a16:colId xmlns:a16="http://schemas.microsoft.com/office/drawing/2014/main" val="1058828584"/>
                    </a:ext>
                  </a:extLst>
                </a:gridCol>
              </a:tblGrid>
              <a:tr h="23103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Oswald"/>
                          <a:ea typeface="+mn-ea"/>
                          <a:cs typeface="+mn-cs"/>
                        </a:rPr>
                        <a:t>TIME </a:t>
                      </a:r>
                      <a:r>
                        <a:rPr lang="en-US" sz="1400" b="1" kern="1200" noProof="0" dirty="0">
                          <a:solidFill>
                            <a:schemeClr val="lt1"/>
                          </a:solidFill>
                          <a:latin typeface="Oswald"/>
                          <a:ea typeface="+mn-ea"/>
                          <a:cs typeface="+mn-cs"/>
                        </a:rPr>
                        <a:t>(MT)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Oswald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Oswald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Oswald"/>
                          <a:ea typeface="+mn-ea"/>
                          <a:cs typeface="+mn-cs"/>
                        </a:rPr>
                        <a:t>TOPIC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40193"/>
                  </a:ext>
                </a:extLst>
              </a:tr>
              <a:tr h="539078"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0800-0900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Customer Service Hour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517891"/>
                  </a:ext>
                </a:extLst>
              </a:tr>
              <a:tr h="182901"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0900-0905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Admin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Comments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231446"/>
                  </a:ext>
                </a:extLst>
              </a:tr>
              <a:tr h="231033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0905-0915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Break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10647"/>
                  </a:ext>
                </a:extLst>
              </a:tr>
              <a:tr h="375429"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0915-0935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Talent Management Consultant (TMC)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531392"/>
                  </a:ext>
                </a:extLst>
              </a:tr>
              <a:tr h="336924">
                <a:tc>
                  <a:txBody>
                    <a:bodyPr/>
                    <a:lstStyle/>
                    <a:p>
                      <a:pPr marL="0" algn="ctr" defTabSz="777240" rtl="0" eaLnBrk="1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0935-1010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Assignments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44680"/>
                  </a:ext>
                </a:extLst>
              </a:tr>
              <a:tr h="182901"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1010-1035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25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Career Development</a:t>
                      </a:r>
                    </a:p>
                  </a:txBody>
                  <a:tcPr marL="8404" marR="8404" marT="8404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798244"/>
                  </a:ext>
                </a:extLst>
              </a:tr>
              <a:tr h="202154"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1035-1100</a:t>
                      </a:r>
                      <a:endParaRPr lang="en-U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Oswald" panose="00000500000000000000" pitchFamily="2" charset="0"/>
                        <a:ea typeface="Tahoma"/>
                        <a:cs typeface="Tahoma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Force Management</a:t>
                      </a:r>
                      <a:endParaRPr lang="en-US" dirty="0">
                        <a:latin typeface="Oswal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702618"/>
                  </a:ext>
                </a:extLst>
              </a:tr>
              <a:tr h="211781">
                <a:tc>
                  <a:txBody>
                    <a:bodyPr/>
                    <a:lstStyle/>
                    <a:p>
                      <a:pPr marL="0" lvl="0" algn="ctr" defTabSz="777240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1100-1125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Readiness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439437"/>
                  </a:ext>
                </a:extLst>
              </a:tr>
              <a:tr h="231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1125-1225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Lunch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043183"/>
                  </a:ext>
                </a:extLst>
              </a:tr>
              <a:tr h="336924">
                <a:tc>
                  <a:txBody>
                    <a:bodyPr/>
                    <a:lstStyle/>
                    <a:p>
                      <a:pPr marL="0" lvl="0" algn="ctr" defTabSz="777240" rtl="0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1225-1240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Oswald"/>
                        </a:rPr>
                        <a:t>Force Development - DT</a:t>
                      </a:r>
                      <a:endParaRPr lang="en-US" sz="1100" dirty="0">
                        <a:latin typeface="Oswal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963630"/>
                  </a:ext>
                </a:extLst>
              </a:tr>
              <a:tr h="336924">
                <a:tc>
                  <a:txBody>
                    <a:bodyPr/>
                    <a:lstStyle/>
                    <a:p>
                      <a:pPr marL="0" lvl="0" algn="ctr" defTabSz="777240" rtl="0">
                        <a:buNone/>
                      </a:pPr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1240-1300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Oswald"/>
                        </a:rPr>
                        <a:t>Force Development - 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600652"/>
                  </a:ext>
                </a:extLst>
              </a:tr>
              <a:tr h="182901"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1300-1330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77724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30</a:t>
                      </a:r>
                      <a:endParaRPr lang="en-US" sz="1100" dirty="0">
                        <a:latin typeface="Oswal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Post 9-11 GI Bill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641858"/>
                  </a:ext>
                </a:extLst>
              </a:tr>
              <a:tr h="317670"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1330-1400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DD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49043"/>
                  </a:ext>
                </a:extLst>
              </a:tr>
              <a:tr h="182901"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1400-1420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Officer Promotions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808564"/>
                  </a:ext>
                </a:extLst>
              </a:tr>
              <a:tr h="173274">
                <a:tc>
                  <a:txBody>
                    <a:bodyPr/>
                    <a:lstStyle/>
                    <a:p>
                      <a:pPr marL="0" lvl="0" algn="ctr" defTabSz="777240" rtl="0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1420-1430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Break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800001"/>
                  </a:ext>
                </a:extLst>
              </a:tr>
              <a:tr h="336924">
                <a:tc>
                  <a:txBody>
                    <a:bodyPr/>
                    <a:lstStyle/>
                    <a:p>
                      <a:pPr marL="0" algn="ctr" defTabSz="77724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Tahoma"/>
                          <a:cs typeface="Tahoma"/>
                        </a:rPr>
                        <a:t>1430-1450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swald"/>
                          <a:ea typeface="+mn-ea"/>
                          <a:cs typeface="+mn-cs"/>
                        </a:rPr>
                        <a:t>Unit Reserve Coordinators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B9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77878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D93DE85-F682-0D09-B56D-D1D9697C765F}"/>
              </a:ext>
            </a:extLst>
          </p:cNvPr>
          <p:cNvSpPr txBox="1"/>
          <p:nvPr/>
        </p:nvSpPr>
        <p:spPr>
          <a:xfrm>
            <a:off x="3236927" y="653072"/>
            <a:ext cx="1224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5B"/>
                </a:solidFill>
                <a:latin typeface="Oswald" pitchFamily="2" charset="77"/>
              </a:rPr>
              <a:t>MISSION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55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8F943FA01934D9E2B404DEE54A86B" ma:contentTypeVersion="6" ma:contentTypeDescription="Create a new document." ma:contentTypeScope="" ma:versionID="27e57c7acad52ecb3183b9f4eec1c899">
  <xsd:schema xmlns:xsd="http://www.w3.org/2001/XMLSchema" xmlns:xs="http://www.w3.org/2001/XMLSchema" xmlns:p="http://schemas.microsoft.com/office/2006/metadata/properties" xmlns:ns1="http://schemas.microsoft.com/sharepoint/v3" xmlns:ns2="9e1fa56d-30c5-4d97-852b-0e1c4a93424d" targetNamespace="http://schemas.microsoft.com/office/2006/metadata/properties" ma:root="true" ma:fieldsID="01f55ef0ea0304ae03b728f356a72e3a" ns1:_="" ns2:_="">
    <xsd:import namespace="http://schemas.microsoft.com/sharepoint/v3"/>
    <xsd:import namespace="9e1fa56d-30c5-4d97-852b-0e1c4a9342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fa56d-30c5-4d97-852b-0e1c4a9342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80618E-EAE6-4CB2-9769-61A4D362A1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B117A1-20BC-4528-8AA3-D6E7166E9D54}">
  <ds:schemaRefs>
    <ds:schemaRef ds:uri="9e1fa56d-30c5-4d97-852b-0e1c4a9342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4A2B9C-3FC4-4665-9D08-227F412B9842}">
  <ds:schemaRefs>
    <ds:schemaRef ds:uri="9e1fa56d-30c5-4d97-852b-0e1c4a9342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7adc8ff-f4a3-4a14-9c0d-84b4985de0d2}" enabled="1" method="Privileged" siteId="{8331b18d-2d87-48ef-a35f-ac8818ebf9b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214</Words>
  <Application>Microsoft Office PowerPoint</Application>
  <PresentationFormat>Widescreen</PresentationFormat>
  <Paragraphs>115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Lato</vt:lpstr>
      <vt:lpstr>Oswald</vt:lpstr>
      <vt:lpstr>Office Theme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DUNCAN, ILIAH M MSgt USAF AFRC RIO/IRR</dc:creator>
  <cp:lastModifiedBy>MEDINA, JULIET SSgt USAF AFRC ARPC/RIO/IRR</cp:lastModifiedBy>
  <cp:revision>8</cp:revision>
  <cp:lastPrinted>2025-09-09T21:30:15Z</cp:lastPrinted>
  <dcterms:created xsi:type="dcterms:W3CDTF">2025-03-11T20:22:12Z</dcterms:created>
  <dcterms:modified xsi:type="dcterms:W3CDTF">2026-01-22T17:56:50Z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0x0101006838F943FA01934D9E2B404DEE54A86B</vt:lpwstr>
  </property>
</Properties>
</file>